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4.xml" ContentType="application/vnd.openxmlformats-officedocument.theme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theme/theme5.xml" ContentType="application/vnd.openxmlformats-officedocument.theme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theme/theme6.xml" ContentType="application/vnd.openxmlformats-officedocument.theme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theme/theme7.xml" ContentType="application/vnd.openxmlformats-officedocument.theme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theme/theme8.xml" ContentType="application/vnd.openxmlformats-officedocument.theme+xml"/>
  <Override PartName="/ppt/theme/theme9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782" r:id="rId1"/>
    <p:sldMasterId id="2147483860" r:id="rId2"/>
    <p:sldMasterId id="2147483848" r:id="rId3"/>
    <p:sldMasterId id="2147483836" r:id="rId4"/>
    <p:sldMasterId id="2147483823" r:id="rId5"/>
    <p:sldMasterId id="2147483811" r:id="rId6"/>
    <p:sldMasterId id="2147483799" r:id="rId7"/>
    <p:sldMasterId id="2147483787" r:id="rId8"/>
  </p:sldMasterIdLst>
  <p:notesMasterIdLst>
    <p:notesMasterId r:id="rId20"/>
  </p:notesMasterIdLst>
  <p:sldIdLst>
    <p:sldId id="266" r:id="rId9"/>
    <p:sldId id="268" r:id="rId10"/>
    <p:sldId id="267" r:id="rId11"/>
    <p:sldId id="270" r:id="rId12"/>
    <p:sldId id="257" r:id="rId13"/>
    <p:sldId id="272" r:id="rId14"/>
    <p:sldId id="271" r:id="rId15"/>
    <p:sldId id="273" r:id="rId16"/>
    <p:sldId id="260" r:id="rId17"/>
    <p:sldId id="269" r:id="rId18"/>
    <p:sldId id="265" r:id="rId19"/>
  </p:sldIdLst>
  <p:sldSz cx="9144000" cy="6858000" type="screen4x3"/>
  <p:notesSz cx="6797675" cy="98742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6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6666"/>
    <a:srgbClr val="E6193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5202B0CA-FC54-4496-8BCA-5EF66A818D29}" styleName="Dark Styl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8FD4443E-F989-4FC4-A0C8-D5A2AF1F390B}" styleName="Dark Style 1 - Accent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2" autoAdjust="0"/>
    <p:restoredTop sz="98925" autoAdjust="0"/>
  </p:normalViewPr>
  <p:slideViewPr>
    <p:cSldViewPr snapToGrid="0" snapToObjects="1" showGuides="1">
      <p:cViewPr varScale="1">
        <p:scale>
          <a:sx n="116" d="100"/>
          <a:sy n="116" d="100"/>
        </p:scale>
        <p:origin x="1464" y="108"/>
      </p:cViewPr>
      <p:guideLst>
        <p:guide orient="horz" pos="2160"/>
        <p:guide pos="286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" Target="slides/slide5.xml"/><Relationship Id="rId18" Type="http://schemas.openxmlformats.org/officeDocument/2006/relationships/slide" Target="slides/slide10.xml"/><Relationship Id="rId3" Type="http://schemas.openxmlformats.org/officeDocument/2006/relationships/slideMaster" Target="slideMasters/slideMaster3.xml"/><Relationship Id="rId21" Type="http://schemas.openxmlformats.org/officeDocument/2006/relationships/presProps" Target="presProps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4.xml"/><Relationship Id="rId17" Type="http://schemas.openxmlformats.org/officeDocument/2006/relationships/slide" Target="slides/slide9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8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3.xml"/><Relationship Id="rId24" Type="http://schemas.openxmlformats.org/officeDocument/2006/relationships/tableStyles" Target="tableStyle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7.xml"/><Relationship Id="rId23" Type="http://schemas.openxmlformats.org/officeDocument/2006/relationships/theme" Target="theme/theme1.xml"/><Relationship Id="rId10" Type="http://schemas.openxmlformats.org/officeDocument/2006/relationships/slide" Target="slides/slide2.xml"/><Relationship Id="rId19" Type="http://schemas.openxmlformats.org/officeDocument/2006/relationships/slide" Target="slides/slide1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1.xml"/><Relationship Id="rId14" Type="http://schemas.openxmlformats.org/officeDocument/2006/relationships/slide" Target="slides/slide6.xml"/><Relationship Id="rId22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542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542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46FD31-A5A1-4DF8-90A0-8DB7B9DC565D}" type="datetimeFigureOut">
              <a:rPr lang="ru-RU" smtClean="0"/>
              <a:pPr/>
              <a:t>16.03.2016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76338" y="1233488"/>
            <a:ext cx="4445000" cy="3333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51983"/>
            <a:ext cx="5438140" cy="3887986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78824"/>
            <a:ext cx="2945659" cy="4954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378824"/>
            <a:ext cx="2945659" cy="4954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4A58C4-49AC-4DB9-BA7C-F246C939E83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624558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4A58C4-49AC-4DB9-BA7C-F246C939E832}" type="slidenum">
              <a:rPr lang="ru-RU" smtClean="0"/>
              <a:pPr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98520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лист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60405" y="2865260"/>
            <a:ext cx="5458968" cy="2210819"/>
          </a:xfrm>
        </p:spPr>
        <p:txBody>
          <a:bodyPr vert="horz" lIns="91440" tIns="45720" rIns="91440" bIns="45720" rtlCol="0" anchor="b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b="1" kern="1200">
                <a:solidFill>
                  <a:schemeClr val="accent1"/>
                </a:solidFill>
                <a:latin typeface="Circe" panose="020B0502020203020203" pitchFamily="34" charset="-52"/>
                <a:ea typeface="+mj-ea"/>
                <a:cs typeface="+mj-cs"/>
              </a:defRPr>
            </a:lvl1pPr>
          </a:lstStyle>
          <a:p>
            <a:r>
              <a:rPr lang="ru-RU" dirty="0" smtClean="0"/>
              <a:t>Название</a:t>
            </a:r>
            <a:br>
              <a:rPr lang="ru-RU" dirty="0" smtClean="0"/>
            </a:br>
            <a:r>
              <a:rPr lang="ru-RU" dirty="0" smtClean="0"/>
              <a:t>презентации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60405" y="5305202"/>
            <a:ext cx="5458968" cy="565265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buClr>
                <a:schemeClr val="accent1"/>
              </a:buClr>
              <a:buSzPct val="100000"/>
              <a:buFont typeface="Wingdings 2" pitchFamily="18" charset="2"/>
              <a:buNone/>
              <a:defRPr sz="1600" kern="1200">
                <a:solidFill>
                  <a:schemeClr val="tx2"/>
                </a:solidFill>
                <a:latin typeface="Circe" panose="020B0502020203020203" pitchFamily="34" charset="-52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 smtClean="0"/>
              <a:t>Дата или подзаголовок</a:t>
            </a:r>
            <a:endParaRPr dirty="0"/>
          </a:p>
        </p:txBody>
      </p:sp>
      <p:sp>
        <p:nvSpPr>
          <p:cNvPr id="6" name="Rectangle 5"/>
          <p:cNvSpPr/>
          <p:nvPr userDrawn="1"/>
        </p:nvSpPr>
        <p:spPr>
          <a:xfrm>
            <a:off x="678547" y="6037876"/>
            <a:ext cx="5458968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irce" panose="020B0502020203020203" pitchFamily="34" charset="-52"/>
              </a:rPr>
              <a:t>Настоящий документ является внутренним документом АО «УК «ТРАНСФИНГРУП» и содержит конфиденциальную информацию, касающуюся состояния АО «УК «ТРАНСФИНГРУП» и его дочерних и зависимых компаний. Вся информация, содержащаяся в настоящем документе, является собственностью АО «УК «ТРАНСФИНГРУП». Передача данного документа какому-либо стороннему лицу не правомочна. Любое дублирование данного документа частично или полностью без предварительного разрешения АО «УК «ТРАНСФИНГРУП» строго запрещается.</a:t>
            </a:r>
          </a:p>
          <a:p>
            <a:r>
              <a:rPr lang="ru-RU" sz="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irce" panose="020B0502020203020203" pitchFamily="34" charset="-52"/>
              </a:rPr>
              <a:t>Настоящий документ был использован для сопровождения устного доклада и не содержит полного изложения данной темы.</a:t>
            </a:r>
            <a:endParaRPr lang="en-US" sz="600" dirty="0">
              <a:solidFill>
                <a:schemeClr val="tx1">
                  <a:lumMod val="65000"/>
                  <a:lumOff val="35000"/>
                </a:schemeClr>
              </a:solidFill>
              <a:latin typeface="Circe" panose="020B0502020203020203" pitchFamily="34" charset="-5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2F5E4-081D-4301-8918-C2504F727A11}" type="datetimeFigureOut">
              <a:rPr lang="ru-RU" smtClean="0"/>
              <a:t>16.03.2016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FD4E4-F1A0-4254-9DD8-18C8E09609D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2F5E4-081D-4301-8918-C2504F727A11}" type="datetimeFigureOut">
              <a:rPr lang="ru-RU" smtClean="0"/>
              <a:t>16.03.2016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FD4E4-F1A0-4254-9DD8-18C8E09609D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2F5E4-081D-4301-8918-C2504F727A11}" type="datetimeFigureOut">
              <a:rPr lang="ru-RU" smtClean="0"/>
              <a:t>16.03.2016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FD4E4-F1A0-4254-9DD8-18C8E09609D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2F5E4-081D-4301-8918-C2504F727A11}" type="datetimeFigureOut">
              <a:rPr lang="ru-RU" smtClean="0"/>
              <a:t>16.03.2016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FD4E4-F1A0-4254-9DD8-18C8E09609D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2F5E4-081D-4301-8918-C2504F727A11}" type="datetimeFigureOut">
              <a:rPr lang="ru-RU" smtClean="0"/>
              <a:t>16.03.2016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FD4E4-F1A0-4254-9DD8-18C8E09609D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2F5E4-081D-4301-8918-C2504F727A11}" type="datetimeFigureOut">
              <a:rPr lang="ru-RU" smtClean="0"/>
              <a:t>16.03.2016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FD4E4-F1A0-4254-9DD8-18C8E09609D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2F5E4-081D-4301-8918-C2504F727A11}" type="datetimeFigureOut">
              <a:rPr lang="ru-RU" smtClean="0"/>
              <a:t>16.03.2016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FD4E4-F1A0-4254-9DD8-18C8E09609D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2F5E4-081D-4301-8918-C2504F727A11}" type="datetimeFigureOut">
              <a:rPr lang="ru-RU" smtClean="0"/>
              <a:t>16.03.2016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FD4E4-F1A0-4254-9DD8-18C8E09609D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BCEE1-FA8C-4C30-8A69-7C03C2CC62D4}" type="datetimeFigureOut">
              <a:rPr lang="ru-RU" smtClean="0"/>
              <a:t>16.03.2016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C7739-7320-43C2-B3C2-381873A2717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BCEE1-FA8C-4C30-8A69-7C03C2CC62D4}" type="datetimeFigureOut">
              <a:rPr lang="ru-RU" smtClean="0"/>
              <a:t>16.03.2016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C7739-7320-43C2-B3C2-381873A2717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Титульный лист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60405" y="2865260"/>
            <a:ext cx="5458968" cy="2210819"/>
          </a:xfrm>
        </p:spPr>
        <p:txBody>
          <a:bodyPr vert="horz" lIns="91440" tIns="45720" rIns="91440" bIns="45720" rtlCol="0" anchor="b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b="1" kern="1200">
                <a:solidFill>
                  <a:schemeClr val="accent1"/>
                </a:solidFill>
                <a:latin typeface="Circe" panose="020B0502020203020203" pitchFamily="34" charset="-52"/>
                <a:ea typeface="+mj-ea"/>
                <a:cs typeface="+mj-cs"/>
              </a:defRPr>
            </a:lvl1pPr>
          </a:lstStyle>
          <a:p>
            <a:r>
              <a:rPr lang="ru-RU" dirty="0" smtClean="0"/>
              <a:t>Название</a:t>
            </a:r>
            <a:br>
              <a:rPr lang="ru-RU" dirty="0" smtClean="0"/>
            </a:br>
            <a:r>
              <a:rPr lang="ru-RU" dirty="0" smtClean="0"/>
              <a:t>презентации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60405" y="5305202"/>
            <a:ext cx="5458968" cy="565265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buClr>
                <a:schemeClr val="accent1"/>
              </a:buClr>
              <a:buSzPct val="100000"/>
              <a:buFont typeface="Wingdings 2" pitchFamily="18" charset="2"/>
              <a:buNone/>
              <a:defRPr sz="1600" kern="1200">
                <a:solidFill>
                  <a:schemeClr val="tx2"/>
                </a:solidFill>
                <a:latin typeface="Circe" panose="020B0502020203020203" pitchFamily="34" charset="-52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 smtClean="0"/>
              <a:t>Дата или подзаголовок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77768172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BCEE1-FA8C-4C30-8A69-7C03C2CC62D4}" type="datetimeFigureOut">
              <a:rPr lang="ru-RU" smtClean="0"/>
              <a:t>16.03.2016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C7739-7320-43C2-B3C2-381873A2717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BCEE1-FA8C-4C30-8A69-7C03C2CC62D4}" type="datetimeFigureOut">
              <a:rPr lang="ru-RU" smtClean="0"/>
              <a:t>16.03.2016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C7739-7320-43C2-B3C2-381873A2717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BCEE1-FA8C-4C30-8A69-7C03C2CC62D4}" type="datetimeFigureOut">
              <a:rPr lang="ru-RU" smtClean="0"/>
              <a:t>16.03.2016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C7739-7320-43C2-B3C2-381873A2717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BCEE1-FA8C-4C30-8A69-7C03C2CC62D4}" type="datetimeFigureOut">
              <a:rPr lang="ru-RU" smtClean="0"/>
              <a:t>16.03.2016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C7739-7320-43C2-B3C2-381873A2717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BCEE1-FA8C-4C30-8A69-7C03C2CC62D4}" type="datetimeFigureOut">
              <a:rPr lang="ru-RU" smtClean="0"/>
              <a:t>16.03.2016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C7739-7320-43C2-B3C2-381873A2717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BCEE1-FA8C-4C30-8A69-7C03C2CC62D4}" type="datetimeFigureOut">
              <a:rPr lang="ru-RU" smtClean="0"/>
              <a:t>16.03.2016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C7739-7320-43C2-B3C2-381873A2717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BCEE1-FA8C-4C30-8A69-7C03C2CC62D4}" type="datetimeFigureOut">
              <a:rPr lang="ru-RU" smtClean="0"/>
              <a:t>16.03.2016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C7739-7320-43C2-B3C2-381873A2717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BCEE1-FA8C-4C30-8A69-7C03C2CC62D4}" type="datetimeFigureOut">
              <a:rPr lang="ru-RU" smtClean="0"/>
              <a:t>16.03.2016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C7739-7320-43C2-B3C2-381873A2717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BCEE1-FA8C-4C30-8A69-7C03C2CC62D4}" type="datetimeFigureOut">
              <a:rPr lang="ru-RU" smtClean="0"/>
              <a:t>16.03.2016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C7739-7320-43C2-B3C2-381873A2717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861EB-175F-417A-B9BD-05BCF4B27635}" type="datetimeFigureOut">
              <a:rPr lang="ru-RU" smtClean="0"/>
              <a:pPr/>
              <a:t>16.03.2016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CF38B-BBB8-4DA3-A3F3-7FFAD99BBC6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26381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Страница 1 колонк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90864" y="0"/>
            <a:ext cx="5645455" cy="775320"/>
          </a:xfrm>
        </p:spPr>
        <p:txBody>
          <a:bodyPr/>
          <a:lstStyle>
            <a:lvl1pPr>
              <a:defRPr sz="2500">
                <a:latin typeface="Circe" panose="020B0502020203020203" pitchFamily="34" charset="-52"/>
              </a:defRPr>
            </a:lvl1pPr>
          </a:lstStyle>
          <a:p>
            <a:r>
              <a:rPr lang="ru-RU" dirty="0" smtClean="0"/>
              <a:t>Название слайда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5576" y="2060848"/>
            <a:ext cx="7560840" cy="4262821"/>
          </a:xfrm>
        </p:spPr>
        <p:txBody>
          <a:bodyPr>
            <a:normAutofit/>
          </a:bodyPr>
          <a:lstStyle>
            <a:lvl1pPr>
              <a:defRPr sz="1800">
                <a:latin typeface="Circe" panose="020B0502020203020203" pitchFamily="34" charset="-52"/>
              </a:defRPr>
            </a:lvl1pPr>
            <a:lvl2pPr>
              <a:defRPr sz="1800">
                <a:latin typeface="Circe" panose="020B0502020203020203" pitchFamily="34" charset="-52"/>
              </a:defRPr>
            </a:lvl2pPr>
            <a:lvl3pPr>
              <a:defRPr sz="1800">
                <a:latin typeface="Circe" panose="020B0502020203020203" pitchFamily="34" charset="-52"/>
              </a:defRPr>
            </a:lvl3pPr>
            <a:lvl4pPr>
              <a:defRPr sz="1800">
                <a:latin typeface="Circe" panose="020B0502020203020203" pitchFamily="34" charset="-52"/>
              </a:defRPr>
            </a:lvl4pPr>
            <a:lvl5pPr>
              <a:defRPr sz="1800">
                <a:latin typeface="Circe" panose="020B0502020203020203" pitchFamily="34" charset="-52"/>
              </a:defRPr>
            </a:lvl5pPr>
          </a:lstStyle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dirty="0"/>
          </a:p>
        </p:txBody>
      </p:sp>
      <p:sp>
        <p:nvSpPr>
          <p:cNvPr id="5" name="Slide Number Placeholder 5"/>
          <p:cNvSpPr txBox="1">
            <a:spLocks/>
          </p:cNvSpPr>
          <p:nvPr/>
        </p:nvSpPr>
        <p:spPr>
          <a:xfrm>
            <a:off x="8569016" y="6483550"/>
            <a:ext cx="50650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b="0" kern="1200">
                <a:solidFill>
                  <a:srgbClr val="333333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ED0DB72-9BE3-9F4B-9189-2FD6F2CE20F8}" type="slidenum">
              <a:rPr lang="en-US" smtClean="0">
                <a:latin typeface="Circe" panose="020B0502020203020203" pitchFamily="34" charset="-52"/>
              </a:rPr>
              <a:pPr/>
              <a:t>‹#›</a:t>
            </a:fld>
            <a:endParaRPr lang="en-US" dirty="0">
              <a:latin typeface="Circe" panose="020B0502020203020203" pitchFamily="34" charset="-52"/>
            </a:endParaRPr>
          </a:p>
        </p:txBody>
      </p:sp>
      <p:pic>
        <p:nvPicPr>
          <p:cNvPr id="6" name="Рисунок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58562" y="68420"/>
            <a:ext cx="1265464" cy="876978"/>
          </a:xfrm>
          <a:prstGeom prst="rect">
            <a:avLst/>
          </a:prstGeom>
        </p:spPr>
      </p:pic>
      <p:cxnSp>
        <p:nvCxnSpPr>
          <p:cNvPr id="8" name="Прямая соединительная линия 7"/>
          <p:cNvCxnSpPr/>
          <p:nvPr userDrawn="1"/>
        </p:nvCxnSpPr>
        <p:spPr>
          <a:xfrm>
            <a:off x="516467" y="945398"/>
            <a:ext cx="8153400" cy="0"/>
          </a:xfrm>
          <a:prstGeom prst="line">
            <a:avLst/>
          </a:prstGeom>
          <a:ln>
            <a:solidFill>
              <a:srgbClr val="E6193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7" userDrawn="1">
          <p15:clr>
            <a:srgbClr val="FBAE40"/>
          </p15:clr>
        </p15:guide>
      </p15:sldGuideLst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861EB-175F-417A-B9BD-05BCF4B27635}" type="datetimeFigureOut">
              <a:rPr lang="ru-RU" smtClean="0"/>
              <a:pPr/>
              <a:t>16.03.2016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CF38B-BBB8-4DA3-A3F3-7FFAD99BBC6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430615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861EB-175F-417A-B9BD-05BCF4B27635}" type="datetimeFigureOut">
              <a:rPr lang="ru-RU" smtClean="0"/>
              <a:pPr/>
              <a:t>16.03.2016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CF38B-BBB8-4DA3-A3F3-7FFAD99BBC6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755008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861EB-175F-417A-B9BD-05BCF4B27635}" type="datetimeFigureOut">
              <a:rPr lang="ru-RU" smtClean="0"/>
              <a:pPr/>
              <a:t>16.03.2016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CF38B-BBB8-4DA3-A3F3-7FFAD99BBC6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055104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861EB-175F-417A-B9BD-05BCF4B27635}" type="datetimeFigureOut">
              <a:rPr lang="ru-RU" smtClean="0"/>
              <a:pPr/>
              <a:t>16.03.2016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CF38B-BBB8-4DA3-A3F3-7FFAD99BBC6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3261252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861EB-175F-417A-B9BD-05BCF4B27635}" type="datetimeFigureOut">
              <a:rPr lang="ru-RU" smtClean="0"/>
              <a:pPr/>
              <a:t>16.03.2016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CF38B-BBB8-4DA3-A3F3-7FFAD99BBC6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3248948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861EB-175F-417A-B9BD-05BCF4B27635}" type="datetimeFigureOut">
              <a:rPr lang="ru-RU" smtClean="0"/>
              <a:pPr/>
              <a:t>16.03.2016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CF38B-BBB8-4DA3-A3F3-7FFAD99BBC6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84591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861EB-175F-417A-B9BD-05BCF4B27635}" type="datetimeFigureOut">
              <a:rPr lang="ru-RU" smtClean="0"/>
              <a:pPr/>
              <a:t>16.03.2016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CF38B-BBB8-4DA3-A3F3-7FFAD99BBC6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719586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861EB-175F-417A-B9BD-05BCF4B27635}" type="datetimeFigureOut">
              <a:rPr lang="ru-RU" smtClean="0"/>
              <a:pPr/>
              <a:t>16.03.2016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CF38B-BBB8-4DA3-A3F3-7FFAD99BBC6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112695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861EB-175F-417A-B9BD-05BCF4B27635}" type="datetimeFigureOut">
              <a:rPr lang="ru-RU" smtClean="0"/>
              <a:pPr/>
              <a:t>16.03.2016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CF38B-BBB8-4DA3-A3F3-7FFAD99BBC6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35833210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861EB-175F-417A-B9BD-05BCF4B27635}" type="datetimeFigureOut">
              <a:rPr lang="ru-RU" smtClean="0"/>
              <a:pPr/>
              <a:t>16.03.2016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CF38B-BBB8-4DA3-A3F3-7FFAD99BBC6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08180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траница 2 колонки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5576" y="2060848"/>
            <a:ext cx="3671281" cy="4262821"/>
          </a:xfrm>
        </p:spPr>
        <p:txBody>
          <a:bodyPr>
            <a:normAutofit/>
          </a:bodyPr>
          <a:lstStyle>
            <a:lvl1pPr>
              <a:defRPr sz="1800">
                <a:latin typeface="Circe" panose="020B0502020203020203" pitchFamily="34" charset="-52"/>
              </a:defRPr>
            </a:lvl1pPr>
            <a:lvl2pPr>
              <a:defRPr sz="1800">
                <a:latin typeface="Circe" panose="020B0502020203020203" pitchFamily="34" charset="-52"/>
              </a:defRPr>
            </a:lvl2pPr>
            <a:lvl3pPr>
              <a:defRPr sz="1800">
                <a:latin typeface="Circe" panose="020B0502020203020203" pitchFamily="34" charset="-52"/>
              </a:defRPr>
            </a:lvl3pPr>
            <a:lvl4pPr>
              <a:defRPr sz="1800">
                <a:latin typeface="Circe" panose="020B0502020203020203" pitchFamily="34" charset="-52"/>
              </a:defRPr>
            </a:lvl4pPr>
            <a:lvl5pPr>
              <a:defRPr sz="1800">
                <a:latin typeface="Circe" panose="020B0502020203020203" pitchFamily="34" charset="-52"/>
              </a:defRPr>
            </a:lvl5pPr>
          </a:lstStyle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dirty="0"/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4719791" y="2060848"/>
            <a:ext cx="3671281" cy="4262821"/>
          </a:xfrm>
        </p:spPr>
        <p:txBody>
          <a:bodyPr>
            <a:normAutofit/>
          </a:bodyPr>
          <a:lstStyle>
            <a:lvl1pPr>
              <a:defRPr sz="1800">
                <a:latin typeface="Circe" panose="020B0502020203020203" pitchFamily="34" charset="-52"/>
              </a:defRPr>
            </a:lvl1pPr>
            <a:lvl2pPr>
              <a:defRPr sz="1800">
                <a:latin typeface="Circe" panose="020B0502020203020203" pitchFamily="34" charset="-52"/>
              </a:defRPr>
            </a:lvl2pPr>
            <a:lvl3pPr>
              <a:defRPr sz="1800">
                <a:latin typeface="Circe" panose="020B0502020203020203" pitchFamily="34" charset="-52"/>
              </a:defRPr>
            </a:lvl3pPr>
            <a:lvl4pPr>
              <a:defRPr sz="1800">
                <a:latin typeface="Circe" panose="020B0502020203020203" pitchFamily="34" charset="-52"/>
              </a:defRPr>
            </a:lvl4pPr>
            <a:lvl5pPr>
              <a:defRPr sz="1800">
                <a:latin typeface="Circe" panose="020B0502020203020203" pitchFamily="34" charset="-52"/>
              </a:defRPr>
            </a:lvl5pPr>
          </a:lstStyle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dirty="0"/>
          </a:p>
        </p:txBody>
      </p:sp>
      <p:sp>
        <p:nvSpPr>
          <p:cNvPr id="6" name="Slide Number Placeholder 5"/>
          <p:cNvSpPr txBox="1">
            <a:spLocks/>
          </p:cNvSpPr>
          <p:nvPr/>
        </p:nvSpPr>
        <p:spPr>
          <a:xfrm>
            <a:off x="8593811" y="6481280"/>
            <a:ext cx="50650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b="0" kern="1200">
                <a:solidFill>
                  <a:srgbClr val="333333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ED0DB72-9BE3-9F4B-9189-2FD6F2CE20F8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Рисунок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58562" y="68420"/>
            <a:ext cx="1265464" cy="876978"/>
          </a:xfrm>
          <a:prstGeom prst="rect">
            <a:avLst/>
          </a:prstGeom>
        </p:spPr>
      </p:pic>
      <p:cxnSp>
        <p:nvCxnSpPr>
          <p:cNvPr id="9" name="Прямая соединительная линия 8"/>
          <p:cNvCxnSpPr/>
          <p:nvPr userDrawn="1"/>
        </p:nvCxnSpPr>
        <p:spPr>
          <a:xfrm>
            <a:off x="516467" y="945398"/>
            <a:ext cx="8153400" cy="0"/>
          </a:xfrm>
          <a:prstGeom prst="line">
            <a:avLst/>
          </a:prstGeom>
          <a:ln>
            <a:solidFill>
              <a:srgbClr val="E6193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6371054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F412C-86D9-4ED7-88A0-D14C3AD8C2F4}" type="datetimeFigureOut">
              <a:rPr lang="ru-RU" smtClean="0"/>
              <a:pPr/>
              <a:t>16.03.2016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AE4B7B-4B7D-45C7-9082-BAE2C951665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2343661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F412C-86D9-4ED7-88A0-D14C3AD8C2F4}" type="datetimeFigureOut">
              <a:rPr lang="ru-RU" smtClean="0"/>
              <a:pPr/>
              <a:t>16.03.2016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AE4B7B-4B7D-45C7-9082-BAE2C951665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8581981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F412C-86D9-4ED7-88A0-D14C3AD8C2F4}" type="datetimeFigureOut">
              <a:rPr lang="ru-RU" smtClean="0"/>
              <a:pPr/>
              <a:t>16.03.2016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AE4B7B-4B7D-45C7-9082-BAE2C951665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0641629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F412C-86D9-4ED7-88A0-D14C3AD8C2F4}" type="datetimeFigureOut">
              <a:rPr lang="ru-RU" smtClean="0"/>
              <a:pPr/>
              <a:t>16.03.2016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AE4B7B-4B7D-45C7-9082-BAE2C951665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9989298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F412C-86D9-4ED7-88A0-D14C3AD8C2F4}" type="datetimeFigureOut">
              <a:rPr lang="ru-RU" smtClean="0"/>
              <a:pPr/>
              <a:t>16.03.2016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AE4B7B-4B7D-45C7-9082-BAE2C951665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0597696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F412C-86D9-4ED7-88A0-D14C3AD8C2F4}" type="datetimeFigureOut">
              <a:rPr lang="ru-RU" smtClean="0"/>
              <a:pPr/>
              <a:t>16.03.2016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AE4B7B-4B7D-45C7-9082-BAE2C951665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9885756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F412C-86D9-4ED7-88A0-D14C3AD8C2F4}" type="datetimeFigureOut">
              <a:rPr lang="ru-RU" smtClean="0"/>
              <a:pPr/>
              <a:t>16.03.2016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AE4B7B-4B7D-45C7-9082-BAE2C951665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3336138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F412C-86D9-4ED7-88A0-D14C3AD8C2F4}" type="datetimeFigureOut">
              <a:rPr lang="ru-RU" smtClean="0"/>
              <a:pPr/>
              <a:t>16.03.2016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AE4B7B-4B7D-45C7-9082-BAE2C951665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4347820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F412C-86D9-4ED7-88A0-D14C3AD8C2F4}" type="datetimeFigureOut">
              <a:rPr lang="ru-RU" smtClean="0"/>
              <a:pPr/>
              <a:t>16.03.2016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AE4B7B-4B7D-45C7-9082-BAE2C951665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03784682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F412C-86D9-4ED7-88A0-D14C3AD8C2F4}" type="datetimeFigureOut">
              <a:rPr lang="ru-RU" smtClean="0"/>
              <a:pPr/>
              <a:t>16.03.2016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AE4B7B-4B7D-45C7-9082-BAE2C951665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74706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раница раздела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60405" y="4445001"/>
            <a:ext cx="3858104" cy="1705428"/>
          </a:xfrm>
        </p:spPr>
        <p:txBody>
          <a:bodyPr vert="horz" lIns="91440" tIns="45720" rIns="91440" bIns="45720" rtlCol="0" anchor="b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>
                <a:solidFill>
                  <a:schemeClr val="bg1"/>
                </a:solidFill>
                <a:latin typeface="Circe" panose="020B0502020203020203" pitchFamily="34" charset="-52"/>
                <a:ea typeface="+mj-ea"/>
                <a:cs typeface="+mj-cs"/>
              </a:defRPr>
            </a:lvl1pPr>
          </a:lstStyle>
          <a:p>
            <a:r>
              <a:rPr lang="ru-RU" dirty="0" smtClean="0"/>
              <a:t>Название раздела</a:t>
            </a:r>
            <a:endParaRPr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650299" y="755119"/>
            <a:ext cx="3868210" cy="657516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7000" dirty="0" smtClean="0">
                <a:latin typeface="Circe" panose="020B0502020203020203" pitchFamily="34" charset="-52"/>
              </a:rPr>
              <a:t>01</a:t>
            </a:r>
            <a:endParaRPr lang="en-US" sz="7000" dirty="0">
              <a:latin typeface="Circe" panose="020B0502020203020203" pitchFamily="34" charset="-52"/>
            </a:endParaRPr>
          </a:p>
        </p:txBody>
      </p:sp>
      <p:sp>
        <p:nvSpPr>
          <p:cNvPr id="5" name="Title 1"/>
          <p:cNvSpPr txBox="1">
            <a:spLocks/>
          </p:cNvSpPr>
          <p:nvPr userDrawn="1"/>
        </p:nvSpPr>
        <p:spPr>
          <a:xfrm>
            <a:off x="944214" y="1498069"/>
            <a:ext cx="3868210" cy="657516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7000" dirty="0" smtClean="0">
                <a:latin typeface="Circe" panose="020B0502020203020203" pitchFamily="34" charset="-52"/>
              </a:rPr>
              <a:t>01</a:t>
            </a:r>
            <a:endParaRPr lang="en-US" sz="7000" dirty="0">
              <a:latin typeface="Circe" panose="020B0502020203020203" pitchFamily="34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3992822581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F412C-86D9-4ED7-88A0-D14C3AD8C2F4}" type="datetimeFigureOut">
              <a:rPr lang="ru-RU" smtClean="0"/>
              <a:pPr/>
              <a:t>16.03.2016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AE4B7B-4B7D-45C7-9082-BAE2C951665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9429018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CA201-26CB-4DAB-B137-C88665D177BF}" type="datetimeFigureOut">
              <a:rPr lang="ru-RU" smtClean="0"/>
              <a:pPr/>
              <a:t>16.03.2016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F8AA0-1D74-461C-8518-82208303683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5578456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CA201-26CB-4DAB-B137-C88665D177BF}" type="datetimeFigureOut">
              <a:rPr lang="ru-RU" smtClean="0"/>
              <a:pPr/>
              <a:t>16.03.2016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F8AA0-1D74-461C-8518-82208303683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4102141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CA201-26CB-4DAB-B137-C88665D177BF}" type="datetimeFigureOut">
              <a:rPr lang="ru-RU" smtClean="0"/>
              <a:pPr/>
              <a:t>16.03.2016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F8AA0-1D74-461C-8518-82208303683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03851539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CA201-26CB-4DAB-B137-C88665D177BF}" type="datetimeFigureOut">
              <a:rPr lang="ru-RU" smtClean="0"/>
              <a:pPr/>
              <a:t>16.03.2016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F8AA0-1D74-461C-8518-82208303683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3665686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CA201-26CB-4DAB-B137-C88665D177BF}" type="datetimeFigureOut">
              <a:rPr lang="ru-RU" smtClean="0"/>
              <a:pPr/>
              <a:t>16.03.2016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F8AA0-1D74-461C-8518-82208303683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7383842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CA201-26CB-4DAB-B137-C88665D177BF}" type="datetimeFigureOut">
              <a:rPr lang="ru-RU" smtClean="0"/>
              <a:pPr/>
              <a:t>16.03.2016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F8AA0-1D74-461C-8518-82208303683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9808558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CA201-26CB-4DAB-B137-C88665D177BF}" type="datetimeFigureOut">
              <a:rPr lang="ru-RU" smtClean="0"/>
              <a:pPr/>
              <a:t>16.03.2016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F8AA0-1D74-461C-8518-82208303683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2945782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CA201-26CB-4DAB-B137-C88665D177BF}" type="datetimeFigureOut">
              <a:rPr lang="ru-RU" smtClean="0"/>
              <a:pPr/>
              <a:t>16.03.2016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F8AA0-1D74-461C-8518-82208303683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1168884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CA201-26CB-4DAB-B137-C88665D177BF}" type="datetimeFigureOut">
              <a:rPr lang="ru-RU" smtClean="0"/>
              <a:pPr/>
              <a:t>16.03.2016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F8AA0-1D74-461C-8518-82208303683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16740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Страница раздела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60405" y="4445001"/>
            <a:ext cx="3858104" cy="1705428"/>
          </a:xfrm>
        </p:spPr>
        <p:txBody>
          <a:bodyPr vert="horz" lIns="91440" tIns="45720" rIns="91440" bIns="45720" rtlCol="0" anchor="b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>
                <a:solidFill>
                  <a:schemeClr val="bg1"/>
                </a:solidFill>
                <a:latin typeface="Circe" panose="020B0502020203020203" pitchFamily="34" charset="-52"/>
                <a:ea typeface="+mj-ea"/>
                <a:cs typeface="+mj-cs"/>
              </a:defRPr>
            </a:lvl1pPr>
          </a:lstStyle>
          <a:p>
            <a:r>
              <a:rPr lang="ru-RU" dirty="0" smtClean="0"/>
              <a:t>Название раздела</a:t>
            </a:r>
            <a:endParaRPr dirty="0"/>
          </a:p>
        </p:txBody>
      </p:sp>
      <p:sp>
        <p:nvSpPr>
          <p:cNvPr id="4" name="Title 1"/>
          <p:cNvSpPr txBox="1">
            <a:spLocks/>
          </p:cNvSpPr>
          <p:nvPr userDrawn="1"/>
        </p:nvSpPr>
        <p:spPr>
          <a:xfrm>
            <a:off x="650299" y="755119"/>
            <a:ext cx="3868210" cy="657516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7000" dirty="0">
              <a:latin typeface="Circe" panose="020B0502020203020203" pitchFamily="34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3992822581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CA201-26CB-4DAB-B137-C88665D177BF}" type="datetimeFigureOut">
              <a:rPr lang="ru-RU" smtClean="0"/>
              <a:pPr/>
              <a:t>16.03.2016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F8AA0-1D74-461C-8518-82208303683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3392940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CA201-26CB-4DAB-B137-C88665D177BF}" type="datetimeFigureOut">
              <a:rPr lang="ru-RU" smtClean="0"/>
              <a:pPr/>
              <a:t>16.03.2016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F8AA0-1D74-461C-8518-82208303683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9249263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CC261-046C-479E-AFF2-00541A23BFB4}" type="datetimeFigureOut">
              <a:rPr lang="ru-RU" smtClean="0"/>
              <a:pPr/>
              <a:t>16.03.2016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CC001-2F98-4324-AD94-60B0CF4FF04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7325324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CC261-046C-479E-AFF2-00541A23BFB4}" type="datetimeFigureOut">
              <a:rPr lang="ru-RU" smtClean="0"/>
              <a:pPr/>
              <a:t>16.03.2016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CC001-2F98-4324-AD94-60B0CF4FF04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8120388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CC261-046C-479E-AFF2-00541A23BFB4}" type="datetimeFigureOut">
              <a:rPr lang="ru-RU" smtClean="0"/>
              <a:pPr/>
              <a:t>16.03.2016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CC001-2F98-4324-AD94-60B0CF4FF04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7728801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CC261-046C-479E-AFF2-00541A23BFB4}" type="datetimeFigureOut">
              <a:rPr lang="ru-RU" smtClean="0"/>
              <a:pPr/>
              <a:t>16.03.2016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CC001-2F98-4324-AD94-60B0CF4FF04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1709057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CC261-046C-479E-AFF2-00541A23BFB4}" type="datetimeFigureOut">
              <a:rPr lang="ru-RU" smtClean="0"/>
              <a:pPr/>
              <a:t>16.03.2016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CC001-2F98-4324-AD94-60B0CF4FF04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087394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CC261-046C-479E-AFF2-00541A23BFB4}" type="datetimeFigureOut">
              <a:rPr lang="ru-RU" smtClean="0"/>
              <a:pPr/>
              <a:t>16.03.2016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CC001-2F98-4324-AD94-60B0CF4FF04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5653181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CC261-046C-479E-AFF2-00541A23BFB4}" type="datetimeFigureOut">
              <a:rPr lang="ru-RU" smtClean="0"/>
              <a:pPr/>
              <a:t>16.03.2016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CC001-2F98-4324-AD94-60B0CF4FF04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493791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CC261-046C-479E-AFF2-00541A23BFB4}" type="datetimeFigureOut">
              <a:rPr lang="ru-RU" smtClean="0"/>
              <a:pPr/>
              <a:t>16.03.2016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CC001-2F98-4324-AD94-60B0CF4FF04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4378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2F5E4-081D-4301-8918-C2504F727A11}" type="datetimeFigureOut">
              <a:rPr lang="ru-RU" smtClean="0"/>
              <a:t>16.03.2016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FD4E4-F1A0-4254-9DD8-18C8E09609D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CC261-046C-479E-AFF2-00541A23BFB4}" type="datetimeFigureOut">
              <a:rPr lang="ru-RU" smtClean="0"/>
              <a:pPr/>
              <a:t>16.03.2016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CC001-2F98-4324-AD94-60B0CF4FF04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4178324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CC261-046C-479E-AFF2-00541A23BFB4}" type="datetimeFigureOut">
              <a:rPr lang="ru-RU" smtClean="0"/>
              <a:pPr/>
              <a:t>16.03.2016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CC001-2F98-4324-AD94-60B0CF4FF04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8570181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CC261-046C-479E-AFF2-00541A23BFB4}" type="datetimeFigureOut">
              <a:rPr lang="ru-RU" smtClean="0"/>
              <a:pPr/>
              <a:t>16.03.2016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CC001-2F98-4324-AD94-60B0CF4FF04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1251304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A6B09-8B91-4940-A530-82CBEB554061}" type="datetimeFigureOut">
              <a:rPr lang="ru-RU" smtClean="0"/>
              <a:pPr/>
              <a:t>16.03.2016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E67E2-D2B8-45BF-88AC-F73FA557C8C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7153976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A6B09-8B91-4940-A530-82CBEB554061}" type="datetimeFigureOut">
              <a:rPr lang="ru-RU" smtClean="0"/>
              <a:pPr/>
              <a:t>16.03.2016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E67E2-D2B8-45BF-88AC-F73FA557C8C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0783997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A6B09-8B91-4940-A530-82CBEB554061}" type="datetimeFigureOut">
              <a:rPr lang="ru-RU" smtClean="0"/>
              <a:pPr/>
              <a:t>16.03.2016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E67E2-D2B8-45BF-88AC-F73FA557C8C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2670474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A6B09-8B91-4940-A530-82CBEB554061}" type="datetimeFigureOut">
              <a:rPr lang="ru-RU" smtClean="0"/>
              <a:pPr/>
              <a:t>16.03.2016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E67E2-D2B8-45BF-88AC-F73FA557C8C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7918578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A6B09-8B91-4940-A530-82CBEB554061}" type="datetimeFigureOut">
              <a:rPr lang="ru-RU" smtClean="0"/>
              <a:pPr/>
              <a:t>16.03.2016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E67E2-D2B8-45BF-88AC-F73FA557C8C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0063839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A6B09-8B91-4940-A530-82CBEB554061}" type="datetimeFigureOut">
              <a:rPr lang="ru-RU" smtClean="0"/>
              <a:pPr/>
              <a:t>16.03.2016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E67E2-D2B8-45BF-88AC-F73FA557C8C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4392594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A6B09-8B91-4940-A530-82CBEB554061}" type="datetimeFigureOut">
              <a:rPr lang="ru-RU" smtClean="0"/>
              <a:pPr/>
              <a:t>16.03.2016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E67E2-D2B8-45BF-88AC-F73FA557C8C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7060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2F5E4-081D-4301-8918-C2504F727A11}" type="datetimeFigureOut">
              <a:rPr lang="ru-RU" smtClean="0"/>
              <a:t>16.03.2016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FD4E4-F1A0-4254-9DD8-18C8E09609D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A6B09-8B91-4940-A530-82CBEB554061}" type="datetimeFigureOut">
              <a:rPr lang="ru-RU" smtClean="0"/>
              <a:pPr/>
              <a:t>16.03.2016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E67E2-D2B8-45BF-88AC-F73FA557C8C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0369773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A6B09-8B91-4940-A530-82CBEB554061}" type="datetimeFigureOut">
              <a:rPr lang="ru-RU" smtClean="0"/>
              <a:pPr/>
              <a:t>16.03.2016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E67E2-D2B8-45BF-88AC-F73FA557C8C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6791087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A6B09-8B91-4940-A530-82CBEB554061}" type="datetimeFigureOut">
              <a:rPr lang="ru-RU" smtClean="0"/>
              <a:pPr/>
              <a:t>16.03.2016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E67E2-D2B8-45BF-88AC-F73FA557C8C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775983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A6B09-8B91-4940-A530-82CBEB554061}" type="datetimeFigureOut">
              <a:rPr lang="ru-RU" smtClean="0"/>
              <a:pPr/>
              <a:t>16.03.2016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E67E2-D2B8-45BF-88AC-F73FA557C8C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7677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2F5E4-081D-4301-8918-C2504F727A11}" type="datetimeFigureOut">
              <a:rPr lang="ru-RU" smtClean="0"/>
              <a:t>16.03.2016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FD4E4-F1A0-4254-9DD8-18C8E09609D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4.xml"/><Relationship Id="rId3" Type="http://schemas.openxmlformats.org/officeDocument/2006/relationships/slideLayout" Target="../slideLayouts/slideLayout9.xml"/><Relationship Id="rId7" Type="http://schemas.openxmlformats.org/officeDocument/2006/relationships/slideLayout" Target="../slideLayouts/slideLayout13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6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0.xml"/><Relationship Id="rId9" Type="http://schemas.openxmlformats.org/officeDocument/2006/relationships/slideLayout" Target="../slideLayouts/slideLayout15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3" Type="http://schemas.openxmlformats.org/officeDocument/2006/relationships/slideLayout" Target="../slideLayouts/slideLayout20.xml"/><Relationship Id="rId7" Type="http://schemas.openxmlformats.org/officeDocument/2006/relationships/slideLayout" Target="../slideLayouts/slideLayout24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6.xml"/><Relationship Id="rId3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5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11" Type="http://schemas.openxmlformats.org/officeDocument/2006/relationships/slideLayout" Target="../slideLayouts/slideLayout39.xml"/><Relationship Id="rId5" Type="http://schemas.openxmlformats.org/officeDocument/2006/relationships/slideLayout" Target="../slideLayouts/slideLayout33.xml"/><Relationship Id="rId10" Type="http://schemas.openxmlformats.org/officeDocument/2006/relationships/slideLayout" Target="../slideLayouts/slideLayout38.xml"/><Relationship Id="rId4" Type="http://schemas.openxmlformats.org/officeDocument/2006/relationships/slideLayout" Target="../slideLayouts/slideLayout32.xml"/><Relationship Id="rId9" Type="http://schemas.openxmlformats.org/officeDocument/2006/relationships/slideLayout" Target="../slideLayouts/slideLayout37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7.xml"/><Relationship Id="rId3" Type="http://schemas.openxmlformats.org/officeDocument/2006/relationships/slideLayout" Target="../slideLayouts/slideLayout42.xml"/><Relationship Id="rId7" Type="http://schemas.openxmlformats.org/officeDocument/2006/relationships/slideLayout" Target="../slideLayouts/slideLayout46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1.xml"/><Relationship Id="rId1" Type="http://schemas.openxmlformats.org/officeDocument/2006/relationships/slideLayout" Target="../slideLayouts/slideLayout40.xml"/><Relationship Id="rId6" Type="http://schemas.openxmlformats.org/officeDocument/2006/relationships/slideLayout" Target="../slideLayouts/slideLayout45.xml"/><Relationship Id="rId11" Type="http://schemas.openxmlformats.org/officeDocument/2006/relationships/slideLayout" Target="../slideLayouts/slideLayout50.xml"/><Relationship Id="rId5" Type="http://schemas.openxmlformats.org/officeDocument/2006/relationships/slideLayout" Target="../slideLayouts/slideLayout44.xml"/><Relationship Id="rId10" Type="http://schemas.openxmlformats.org/officeDocument/2006/relationships/slideLayout" Target="../slideLayouts/slideLayout49.xml"/><Relationship Id="rId4" Type="http://schemas.openxmlformats.org/officeDocument/2006/relationships/slideLayout" Target="../slideLayouts/slideLayout43.xml"/><Relationship Id="rId9" Type="http://schemas.openxmlformats.org/officeDocument/2006/relationships/slideLayout" Target="../slideLayouts/slideLayout48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8.xml"/><Relationship Id="rId3" Type="http://schemas.openxmlformats.org/officeDocument/2006/relationships/slideLayout" Target="../slideLayouts/slideLayout53.xml"/><Relationship Id="rId7" Type="http://schemas.openxmlformats.org/officeDocument/2006/relationships/slideLayout" Target="../slideLayouts/slideLayout57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2.xml"/><Relationship Id="rId1" Type="http://schemas.openxmlformats.org/officeDocument/2006/relationships/slideLayout" Target="../slideLayouts/slideLayout51.xml"/><Relationship Id="rId6" Type="http://schemas.openxmlformats.org/officeDocument/2006/relationships/slideLayout" Target="../slideLayouts/slideLayout56.xml"/><Relationship Id="rId11" Type="http://schemas.openxmlformats.org/officeDocument/2006/relationships/slideLayout" Target="../slideLayouts/slideLayout61.xml"/><Relationship Id="rId5" Type="http://schemas.openxmlformats.org/officeDocument/2006/relationships/slideLayout" Target="../slideLayouts/slideLayout55.xml"/><Relationship Id="rId10" Type="http://schemas.openxmlformats.org/officeDocument/2006/relationships/slideLayout" Target="../slideLayouts/slideLayout60.xml"/><Relationship Id="rId4" Type="http://schemas.openxmlformats.org/officeDocument/2006/relationships/slideLayout" Target="../slideLayouts/slideLayout54.xml"/><Relationship Id="rId9" Type="http://schemas.openxmlformats.org/officeDocument/2006/relationships/slideLayout" Target="../slideLayouts/slideLayout59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9.xml"/><Relationship Id="rId3" Type="http://schemas.openxmlformats.org/officeDocument/2006/relationships/slideLayout" Target="../slideLayouts/slideLayout64.xml"/><Relationship Id="rId7" Type="http://schemas.openxmlformats.org/officeDocument/2006/relationships/slideLayout" Target="../slideLayouts/slideLayout68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63.xml"/><Relationship Id="rId1" Type="http://schemas.openxmlformats.org/officeDocument/2006/relationships/slideLayout" Target="../slideLayouts/slideLayout62.xml"/><Relationship Id="rId6" Type="http://schemas.openxmlformats.org/officeDocument/2006/relationships/slideLayout" Target="../slideLayouts/slideLayout67.xml"/><Relationship Id="rId11" Type="http://schemas.openxmlformats.org/officeDocument/2006/relationships/slideLayout" Target="../slideLayouts/slideLayout72.xml"/><Relationship Id="rId5" Type="http://schemas.openxmlformats.org/officeDocument/2006/relationships/slideLayout" Target="../slideLayouts/slideLayout66.xml"/><Relationship Id="rId10" Type="http://schemas.openxmlformats.org/officeDocument/2006/relationships/slideLayout" Target="../slideLayouts/slideLayout71.xml"/><Relationship Id="rId4" Type="http://schemas.openxmlformats.org/officeDocument/2006/relationships/slideLayout" Target="../slideLayouts/slideLayout65.xml"/><Relationship Id="rId9" Type="http://schemas.openxmlformats.org/officeDocument/2006/relationships/slideLayout" Target="../slideLayouts/slideLayout70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0.xml"/><Relationship Id="rId3" Type="http://schemas.openxmlformats.org/officeDocument/2006/relationships/slideLayout" Target="../slideLayouts/slideLayout75.xml"/><Relationship Id="rId7" Type="http://schemas.openxmlformats.org/officeDocument/2006/relationships/slideLayout" Target="../slideLayouts/slideLayout79.xml"/><Relationship Id="rId12" Type="http://schemas.openxmlformats.org/officeDocument/2006/relationships/theme" Target="../theme/theme8.xml"/><Relationship Id="rId2" Type="http://schemas.openxmlformats.org/officeDocument/2006/relationships/slideLayout" Target="../slideLayouts/slideLayout74.xml"/><Relationship Id="rId1" Type="http://schemas.openxmlformats.org/officeDocument/2006/relationships/slideLayout" Target="../slideLayouts/slideLayout73.xml"/><Relationship Id="rId6" Type="http://schemas.openxmlformats.org/officeDocument/2006/relationships/slideLayout" Target="../slideLayouts/slideLayout78.xml"/><Relationship Id="rId11" Type="http://schemas.openxmlformats.org/officeDocument/2006/relationships/slideLayout" Target="../slideLayouts/slideLayout83.xml"/><Relationship Id="rId5" Type="http://schemas.openxmlformats.org/officeDocument/2006/relationships/slideLayout" Target="../slideLayouts/slideLayout77.xml"/><Relationship Id="rId10" Type="http://schemas.openxmlformats.org/officeDocument/2006/relationships/slideLayout" Target="../slideLayouts/slideLayout82.xml"/><Relationship Id="rId4" Type="http://schemas.openxmlformats.org/officeDocument/2006/relationships/slideLayout" Target="../slideLayouts/slideLayout76.xml"/><Relationship Id="rId9" Type="http://schemas.openxmlformats.org/officeDocument/2006/relationships/slideLayout" Target="../slideLayouts/slideLayout8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199" y="914400"/>
            <a:ext cx="6508377" cy="11430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ru-RU" smtClean="0"/>
              <a:t>Click to edit Master title style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2209800"/>
            <a:ext cx="6508377" cy="39163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23513" y="6345437"/>
            <a:ext cx="50650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>
                <a:solidFill>
                  <a:srgbClr val="333333"/>
                </a:solidFill>
                <a:latin typeface="Circe" panose="020B0502020203020203" pitchFamily="34" charset="-52"/>
              </a:defRPr>
            </a:lvl1pPr>
          </a:lstStyle>
          <a:p>
            <a:fld id="{FED0DB72-9BE3-9F4B-9189-2FD6F2CE20F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3" r:id="rId1"/>
    <p:sldLayoutId id="2147483835" r:id="rId2"/>
    <p:sldLayoutId id="2147483784" r:id="rId3"/>
    <p:sldLayoutId id="2147483785" r:id="rId4"/>
    <p:sldLayoutId id="2147483786" r:id="rId5"/>
    <p:sldLayoutId id="2147483776" r:id="rId6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Circe" panose="020B0502020203020203" pitchFamily="34" charset="-52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spcBef>
          <a:spcPts val="1800"/>
        </a:spcBef>
        <a:buClr>
          <a:schemeClr val="accent1"/>
        </a:buClr>
        <a:buSzPct val="100000"/>
        <a:buFont typeface="Arial"/>
        <a:buChar char="•"/>
        <a:defRPr sz="2000" kern="1200">
          <a:solidFill>
            <a:schemeClr val="tx2"/>
          </a:solidFill>
          <a:latin typeface="Circe" panose="020B0502020203020203" pitchFamily="34" charset="-52"/>
          <a:ea typeface="+mn-ea"/>
          <a:cs typeface="+mn-cs"/>
        </a:defRPr>
      </a:lvl1pPr>
      <a:lvl2pPr marL="457200" indent="-228600" algn="l" defTabSz="914400" rtl="0" eaLnBrk="1" latinLnBrk="0" hangingPunct="1">
        <a:spcBef>
          <a:spcPts val="600"/>
        </a:spcBef>
        <a:buClr>
          <a:schemeClr val="accent1">
            <a:lumMod val="50000"/>
          </a:schemeClr>
        </a:buClr>
        <a:buSzPct val="100000"/>
        <a:buFont typeface="Arial"/>
        <a:buChar char="•"/>
        <a:defRPr sz="1800" kern="1200">
          <a:solidFill>
            <a:schemeClr val="tx2"/>
          </a:solidFill>
          <a:latin typeface="Circe" panose="020B0502020203020203" pitchFamily="34" charset="-52"/>
          <a:ea typeface="+mn-ea"/>
          <a:cs typeface="+mn-cs"/>
        </a:defRPr>
      </a:lvl2pPr>
      <a:lvl3pPr marL="685800" indent="-228600" algn="l" defTabSz="914400" rtl="0" eaLnBrk="1" latinLnBrk="0" hangingPunct="1">
        <a:spcBef>
          <a:spcPts val="600"/>
        </a:spcBef>
        <a:buClr>
          <a:schemeClr val="accent1"/>
        </a:buClr>
        <a:buSzPct val="100000"/>
        <a:buFont typeface="Arial"/>
        <a:buChar char="•"/>
        <a:defRPr sz="1800" kern="1200">
          <a:solidFill>
            <a:schemeClr val="tx2"/>
          </a:solidFill>
          <a:latin typeface="Circe" panose="020B0502020203020203" pitchFamily="34" charset="-52"/>
          <a:ea typeface="+mn-ea"/>
          <a:cs typeface="+mn-cs"/>
        </a:defRPr>
      </a:lvl3pPr>
      <a:lvl4pPr marL="914400" indent="-228600" algn="l" defTabSz="914400" rtl="0" eaLnBrk="1" latinLnBrk="0" hangingPunct="1">
        <a:spcBef>
          <a:spcPts val="600"/>
        </a:spcBef>
        <a:buClr>
          <a:schemeClr val="accent1">
            <a:lumMod val="50000"/>
          </a:schemeClr>
        </a:buClr>
        <a:buSzPct val="100000"/>
        <a:buFont typeface="Arial"/>
        <a:buChar char="•"/>
        <a:defRPr sz="1800" kern="1200">
          <a:solidFill>
            <a:schemeClr val="tx2"/>
          </a:solidFill>
          <a:latin typeface="Circe" panose="020B0502020203020203" pitchFamily="34" charset="-52"/>
          <a:ea typeface="+mn-ea"/>
          <a:cs typeface="+mn-cs"/>
        </a:defRPr>
      </a:lvl4pPr>
      <a:lvl5pPr marL="1143000" indent="-228600" algn="l" defTabSz="914400" rtl="0" eaLnBrk="1" latinLnBrk="0" hangingPunct="1">
        <a:spcBef>
          <a:spcPts val="600"/>
        </a:spcBef>
        <a:buClr>
          <a:schemeClr val="accent1"/>
        </a:buClr>
        <a:buSzPct val="100000"/>
        <a:buFont typeface="Arial"/>
        <a:buChar char="•"/>
        <a:defRPr sz="1800" kern="1200">
          <a:solidFill>
            <a:schemeClr val="tx2"/>
          </a:solidFill>
          <a:latin typeface="Circe" panose="020B0502020203020203" pitchFamily="34" charset="-52"/>
          <a:ea typeface="+mn-ea"/>
          <a:cs typeface="+mn-cs"/>
        </a:defRPr>
      </a:lvl5pPr>
      <a:lvl6pPr marL="1377950" indent="-228600" algn="l" defTabSz="914400" rtl="0" eaLnBrk="1" latinLnBrk="0" hangingPunct="1">
        <a:spcBef>
          <a:spcPct val="20000"/>
        </a:spcBef>
        <a:buClr>
          <a:schemeClr val="accent1">
            <a:lumMod val="50000"/>
          </a:schemeClr>
        </a:buClr>
        <a:buFont typeface="Wingdings 2" pitchFamily="18" charset="2"/>
        <a:buChar char=""/>
        <a:defRPr lang="en-US" sz="1800" kern="1200" dirty="0" smtClean="0">
          <a:solidFill>
            <a:schemeClr val="tx2"/>
          </a:solidFill>
          <a:latin typeface="+mn-lt"/>
          <a:ea typeface="+mn-ea"/>
          <a:cs typeface="+mn-cs"/>
        </a:defRPr>
      </a:lvl6pPr>
      <a:lvl7pPr marL="1603375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lang="en-US" sz="1800" kern="1200" dirty="0" smtClean="0">
          <a:solidFill>
            <a:schemeClr val="tx2"/>
          </a:solidFill>
          <a:latin typeface="+mn-lt"/>
          <a:ea typeface="+mn-ea"/>
          <a:cs typeface="+mn-cs"/>
        </a:defRPr>
      </a:lvl7pPr>
      <a:lvl8pPr marL="1830388" indent="-228600" algn="l" defTabSz="914400" rtl="0" eaLnBrk="1" latinLnBrk="0" hangingPunct="1">
        <a:spcBef>
          <a:spcPct val="20000"/>
        </a:spcBef>
        <a:buClr>
          <a:schemeClr val="accent1">
            <a:lumMod val="50000"/>
          </a:schemeClr>
        </a:buClr>
        <a:buFont typeface="Wingdings 2" pitchFamily="18" charset="2"/>
        <a:buChar char=""/>
        <a:defRPr lang="en-US" sz="1800" kern="1200" dirty="0" smtClean="0">
          <a:solidFill>
            <a:schemeClr val="tx2"/>
          </a:solidFill>
          <a:latin typeface="+mn-lt"/>
          <a:ea typeface="+mn-ea"/>
          <a:cs typeface="+mn-cs"/>
        </a:defRPr>
      </a:lvl8pPr>
      <a:lvl9pPr marL="205740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lang="en-US" sz="1800" kern="1200" dirty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72F5E4-081D-4301-8918-C2504F727A11}" type="datetimeFigureOut">
              <a:rPr lang="ru-RU" smtClean="0"/>
              <a:t>16.03.2016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2FD4E4-F1A0-4254-9DD8-18C8E09609DE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1" r:id="rId1"/>
    <p:sldLayoutId id="2147483862" r:id="rId2"/>
    <p:sldLayoutId id="2147483863" r:id="rId3"/>
    <p:sldLayoutId id="2147483864" r:id="rId4"/>
    <p:sldLayoutId id="2147483865" r:id="rId5"/>
    <p:sldLayoutId id="2147483866" r:id="rId6"/>
    <p:sldLayoutId id="2147483867" r:id="rId7"/>
    <p:sldLayoutId id="2147483868" r:id="rId8"/>
    <p:sldLayoutId id="2147483869" r:id="rId9"/>
    <p:sldLayoutId id="2147483870" r:id="rId10"/>
    <p:sldLayoutId id="21474838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CBCEE1-FA8C-4C30-8A69-7C03C2CC62D4}" type="datetimeFigureOut">
              <a:rPr lang="ru-RU" smtClean="0"/>
              <a:t>16.03.2016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7C7739-7320-43C2-B3C2-381873A2717C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9" r:id="rId1"/>
    <p:sldLayoutId id="2147483850" r:id="rId2"/>
    <p:sldLayoutId id="2147483851" r:id="rId3"/>
    <p:sldLayoutId id="2147483852" r:id="rId4"/>
    <p:sldLayoutId id="2147483853" r:id="rId5"/>
    <p:sldLayoutId id="2147483854" r:id="rId6"/>
    <p:sldLayoutId id="2147483855" r:id="rId7"/>
    <p:sldLayoutId id="2147483856" r:id="rId8"/>
    <p:sldLayoutId id="2147483857" r:id="rId9"/>
    <p:sldLayoutId id="2147483858" r:id="rId10"/>
    <p:sldLayoutId id="21474838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3861EB-175F-417A-B9BD-05BCF4B27635}" type="datetimeFigureOut">
              <a:rPr lang="ru-RU" smtClean="0"/>
              <a:pPr/>
              <a:t>16.03.2016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9CF38B-BBB8-4DA3-A3F3-7FFAD99BBC6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4325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7" r:id="rId1"/>
    <p:sldLayoutId id="2147483838" r:id="rId2"/>
    <p:sldLayoutId id="2147483839" r:id="rId3"/>
    <p:sldLayoutId id="2147483840" r:id="rId4"/>
    <p:sldLayoutId id="2147483841" r:id="rId5"/>
    <p:sldLayoutId id="2147483842" r:id="rId6"/>
    <p:sldLayoutId id="2147483843" r:id="rId7"/>
    <p:sldLayoutId id="2147483844" r:id="rId8"/>
    <p:sldLayoutId id="2147483845" r:id="rId9"/>
    <p:sldLayoutId id="2147483846" r:id="rId10"/>
    <p:sldLayoutId id="214748384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1F412C-86D9-4ED7-88A0-D14C3AD8C2F4}" type="datetimeFigureOut">
              <a:rPr lang="ru-RU" smtClean="0"/>
              <a:pPr/>
              <a:t>16.03.2016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AE4B7B-4B7D-45C7-9082-BAE2C951665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92031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4" r:id="rId1"/>
    <p:sldLayoutId id="2147483825" r:id="rId2"/>
    <p:sldLayoutId id="2147483826" r:id="rId3"/>
    <p:sldLayoutId id="2147483827" r:id="rId4"/>
    <p:sldLayoutId id="2147483828" r:id="rId5"/>
    <p:sldLayoutId id="2147483829" r:id="rId6"/>
    <p:sldLayoutId id="2147483830" r:id="rId7"/>
    <p:sldLayoutId id="2147483831" r:id="rId8"/>
    <p:sldLayoutId id="2147483832" r:id="rId9"/>
    <p:sldLayoutId id="2147483833" r:id="rId10"/>
    <p:sldLayoutId id="2147483834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FCA201-26CB-4DAB-B137-C88665D177BF}" type="datetimeFigureOut">
              <a:rPr lang="ru-RU" smtClean="0"/>
              <a:pPr/>
              <a:t>16.03.2016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AF8AA0-1D74-461C-8518-82208303683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95870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2" r:id="rId1"/>
    <p:sldLayoutId id="2147483813" r:id="rId2"/>
    <p:sldLayoutId id="2147483814" r:id="rId3"/>
    <p:sldLayoutId id="2147483815" r:id="rId4"/>
    <p:sldLayoutId id="2147483816" r:id="rId5"/>
    <p:sldLayoutId id="2147483817" r:id="rId6"/>
    <p:sldLayoutId id="2147483818" r:id="rId7"/>
    <p:sldLayoutId id="2147483819" r:id="rId8"/>
    <p:sldLayoutId id="2147483820" r:id="rId9"/>
    <p:sldLayoutId id="2147483821" r:id="rId10"/>
    <p:sldLayoutId id="214748382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0CC261-046C-479E-AFF2-00541A23BFB4}" type="datetimeFigureOut">
              <a:rPr lang="ru-RU" smtClean="0"/>
              <a:pPr/>
              <a:t>16.03.2016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0CC001-2F98-4324-AD94-60B0CF4FF04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00061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0" r:id="rId1"/>
    <p:sldLayoutId id="2147483801" r:id="rId2"/>
    <p:sldLayoutId id="2147483802" r:id="rId3"/>
    <p:sldLayoutId id="2147483803" r:id="rId4"/>
    <p:sldLayoutId id="2147483804" r:id="rId5"/>
    <p:sldLayoutId id="2147483805" r:id="rId6"/>
    <p:sldLayoutId id="2147483806" r:id="rId7"/>
    <p:sldLayoutId id="2147483807" r:id="rId8"/>
    <p:sldLayoutId id="2147483808" r:id="rId9"/>
    <p:sldLayoutId id="2147483809" r:id="rId10"/>
    <p:sldLayoutId id="214748381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4A6B09-8B91-4940-A530-82CBEB554061}" type="datetimeFigureOut">
              <a:rPr lang="ru-RU" smtClean="0"/>
              <a:pPr/>
              <a:t>16.03.2016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7E67E2-D2B8-45BF-88AC-F73FA557C8C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87648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8" r:id="rId1"/>
    <p:sldLayoutId id="2147483789" r:id="rId2"/>
    <p:sldLayoutId id="2147483790" r:id="rId3"/>
    <p:sldLayoutId id="2147483791" r:id="rId4"/>
    <p:sldLayoutId id="2147483792" r:id="rId5"/>
    <p:sldLayoutId id="2147483793" r:id="rId6"/>
    <p:sldLayoutId id="2147483794" r:id="rId7"/>
    <p:sldLayoutId id="2147483795" r:id="rId8"/>
    <p:sldLayoutId id="2147483796" r:id="rId9"/>
    <p:sldLayoutId id="2147483797" r:id="rId10"/>
    <p:sldLayoutId id="214748379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.xlsx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5.png"/><Relationship Id="rId4" Type="http://schemas.openxmlformats.org/officeDocument/2006/relationships/image" Target="../media/image4.em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 txBox="1">
            <a:spLocks/>
          </p:cNvSpPr>
          <p:nvPr/>
        </p:nvSpPr>
        <p:spPr>
          <a:xfrm>
            <a:off x="625569" y="5910650"/>
            <a:ext cx="5458968" cy="56526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buClr>
                <a:schemeClr val="accent1"/>
              </a:buClr>
              <a:buSzPct val="100000"/>
              <a:buFont typeface="Wingdings 2" pitchFamily="18" charset="2"/>
              <a:buNone/>
              <a:defRPr sz="1600" kern="1200">
                <a:solidFill>
                  <a:schemeClr val="tx2"/>
                </a:solidFill>
                <a:latin typeface="Circe" panose="020B0502020203020203" pitchFamily="34" charset="-52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ts val="600"/>
              </a:spcBef>
              <a:buClr>
                <a:schemeClr val="accent1">
                  <a:lumMod val="50000"/>
                </a:schemeClr>
              </a:buClr>
              <a:buSzPct val="100000"/>
              <a:buFont typeface="Arial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Circe" panose="020B0502020203020203" pitchFamily="34" charset="-52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ts val="600"/>
              </a:spcBef>
              <a:buClr>
                <a:schemeClr val="accent1"/>
              </a:buClr>
              <a:buSzPct val="100000"/>
              <a:buFont typeface="Arial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Circe" panose="020B0502020203020203" pitchFamily="34" charset="-52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ts val="600"/>
              </a:spcBef>
              <a:buClr>
                <a:schemeClr val="accent1">
                  <a:lumMod val="50000"/>
                </a:schemeClr>
              </a:buClr>
              <a:buSzPct val="100000"/>
              <a:buFont typeface="Arial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Circe" panose="020B0502020203020203" pitchFamily="34" charset="-52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ts val="600"/>
              </a:spcBef>
              <a:buClr>
                <a:schemeClr val="accent1"/>
              </a:buClr>
              <a:buSzPct val="100000"/>
              <a:buFont typeface="Arial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Circe" panose="020B0502020203020203" pitchFamily="34" charset="-52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Clr>
                <a:schemeClr val="accent1">
                  <a:lumMod val="50000"/>
                </a:schemeClr>
              </a:buClr>
              <a:buFont typeface="Wingdings 2" pitchFamily="18" charset="2"/>
              <a:buNone/>
              <a:defRPr lang="en-US"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 2" pitchFamily="18" charset="2"/>
              <a:buNone/>
              <a:defRPr lang="en-US"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Clr>
                <a:schemeClr val="accent1">
                  <a:lumMod val="50000"/>
                </a:schemeClr>
              </a:buClr>
              <a:buFont typeface="Wingdings 2" pitchFamily="18" charset="2"/>
              <a:buNone/>
              <a:defRPr lang="en-US"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 2" pitchFamily="18" charset="2"/>
              <a:buNone/>
              <a:defRPr lang="en-US"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dirty="0" smtClean="0"/>
              <a:t>18.02.2016 г.</a:t>
            </a:r>
            <a:endParaRPr 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625569" y="4805350"/>
            <a:ext cx="7743366" cy="1023117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 fontScale="975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b="1" kern="1200">
                <a:solidFill>
                  <a:schemeClr val="accent1"/>
                </a:solidFill>
                <a:latin typeface="Circe" panose="020B0502020203020203" pitchFamily="34" charset="-52"/>
                <a:ea typeface="+mj-ea"/>
                <a:cs typeface="+mj-cs"/>
              </a:defRPr>
            </a:lvl1pPr>
          </a:lstStyle>
          <a:p>
            <a:r>
              <a:rPr lang="ru-RU" sz="2800" dirty="0" smtClean="0">
                <a:solidFill>
                  <a:schemeClr val="tx2"/>
                </a:solidFill>
              </a:rPr>
              <a:t>Фалеева Елена</a:t>
            </a:r>
            <a:endParaRPr lang="en-US" sz="2800" dirty="0">
              <a:solidFill>
                <a:schemeClr val="tx2"/>
              </a:solidFill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563462" y="1629826"/>
            <a:ext cx="8089649" cy="3241002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b="1" kern="1200">
                <a:solidFill>
                  <a:schemeClr val="accent1"/>
                </a:solidFill>
                <a:latin typeface="Circe" panose="020B0502020203020203" pitchFamily="34" charset="-52"/>
                <a:ea typeface="+mj-ea"/>
                <a:cs typeface="+mj-cs"/>
              </a:defRPr>
            </a:lvl1pPr>
          </a:lstStyle>
          <a:p>
            <a:r>
              <a:rPr lang="ru-RU" sz="3600" dirty="0" err="1" smtClean="0"/>
              <a:t>Секьюритизируемые</a:t>
            </a:r>
            <a:r>
              <a:rPr lang="ru-RU" sz="3600" dirty="0" smtClean="0"/>
              <a:t> активы: </a:t>
            </a:r>
            <a:br>
              <a:rPr lang="ru-RU" sz="3600" dirty="0" smtClean="0"/>
            </a:b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dirty="0" smtClean="0"/>
              <a:t>кто ты –  инвестор </a:t>
            </a:r>
            <a:br>
              <a:rPr lang="ru-RU" sz="3600" dirty="0" smtClean="0"/>
            </a:br>
            <a:r>
              <a:rPr lang="ru-RU" sz="3600" dirty="0" smtClean="0"/>
              <a:t>                                  или </a:t>
            </a:r>
            <a:br>
              <a:rPr lang="ru-RU" sz="3600" dirty="0" smtClean="0"/>
            </a:br>
            <a:r>
              <a:rPr lang="ru-RU" sz="3600" dirty="0" smtClean="0"/>
              <a:t>                                        астролог?</a:t>
            </a:r>
            <a:endParaRPr lang="en-US" sz="36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68906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Калькулятор</a:t>
            </a:r>
            <a:endParaRPr lang="ru-RU" dirty="0"/>
          </a:p>
        </p:txBody>
      </p:sp>
      <p:graphicFrame>
        <p:nvGraphicFramePr>
          <p:cNvPr id="32" name="Объект 3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53247511"/>
              </p:ext>
            </p:extLst>
          </p:nvPr>
        </p:nvGraphicFramePr>
        <p:xfrm>
          <a:off x="1476375" y="1266825"/>
          <a:ext cx="5791200" cy="4829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1" name="Лист" r:id="rId3" imgW="5791110" imgH="4829220" progId="Excel.Sheet.12">
                  <p:embed/>
                </p:oleObj>
              </mc:Choice>
              <mc:Fallback>
                <p:oleObj name="Лист" r:id="rId3" imgW="5791110" imgH="4829220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476375" y="1266825"/>
                        <a:ext cx="5791200" cy="48291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058" name="Прямая соединительная линия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100" y="161925"/>
            <a:ext cx="209550" cy="19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 txBox="1">
            <a:spLocks/>
          </p:cNvSpPr>
          <p:nvPr/>
        </p:nvSpPr>
        <p:spPr bwMode="auto">
          <a:xfrm>
            <a:off x="1941497" y="1340768"/>
            <a:ext cx="5791067" cy="648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ru-RU"/>
            </a:defPPr>
            <a:lvl1pPr>
              <a:spcAft>
                <a:spcPts val="600"/>
              </a:spcAft>
              <a:defRPr sz="2800">
                <a:latin typeface="Arial" panose="020B0604020202020204" pitchFamily="34" charset="0"/>
              </a:defRPr>
            </a:lvl1pPr>
            <a:lvl2pPr marL="742950" indent="-285750"/>
            <a:lvl3pPr marL="1143000" indent="-228600"/>
            <a:lvl4pPr marL="1600200" indent="-228600"/>
            <a:lvl5pPr marL="2057400" indent="-228600"/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pPr algn="ctr"/>
            <a:r>
              <a:rPr lang="ru-RU" sz="4000" dirty="0" smtClean="0">
                <a:latin typeface="Circe"/>
              </a:rPr>
              <a:t>Спасибо за внимание!</a:t>
            </a:r>
            <a:endParaRPr lang="ru-RU" sz="4000" dirty="0">
              <a:latin typeface="Circe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703972" y="2951197"/>
            <a:ext cx="6591300" cy="32470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965200">
              <a:defRPr/>
            </a:pPr>
            <a:r>
              <a:rPr lang="ru-RU" sz="2800" b="1" dirty="0" smtClean="0">
                <a:latin typeface="Circe"/>
              </a:rPr>
              <a:t>АО «УК «ТРАНСФИНГРУП»</a:t>
            </a:r>
            <a:endParaRPr lang="ru-RU" sz="2800" b="1" dirty="0">
              <a:latin typeface="Circe"/>
            </a:endParaRPr>
          </a:p>
          <a:p>
            <a:pPr algn="ctr" defTabSz="965200">
              <a:defRPr/>
            </a:pPr>
            <a:endParaRPr lang="ru-RU" sz="2400" dirty="0">
              <a:latin typeface="Circe"/>
            </a:endParaRPr>
          </a:p>
          <a:p>
            <a:pPr algn="ctr" defTabSz="965200">
              <a:defRPr/>
            </a:pPr>
            <a:r>
              <a:rPr lang="ru-RU" sz="2400" dirty="0">
                <a:latin typeface="Circe"/>
              </a:rPr>
              <a:t>129090, г. Москва, ул. Щепкина, д. 33</a:t>
            </a:r>
          </a:p>
          <a:p>
            <a:pPr algn="ctr" defTabSz="965200">
              <a:defRPr/>
            </a:pPr>
            <a:r>
              <a:rPr lang="ru-RU" sz="2400" dirty="0" smtClean="0">
                <a:latin typeface="Circe"/>
              </a:rPr>
              <a:t>Тел</a:t>
            </a:r>
            <a:r>
              <a:rPr lang="en-US" sz="2400" dirty="0" smtClean="0">
                <a:latin typeface="Circe"/>
              </a:rPr>
              <a:t>:</a:t>
            </a:r>
            <a:r>
              <a:rPr lang="ru-RU" sz="2400" dirty="0" smtClean="0">
                <a:latin typeface="Circe"/>
              </a:rPr>
              <a:t> +7(</a:t>
            </a:r>
            <a:r>
              <a:rPr lang="en-US" sz="2400" dirty="0" smtClean="0">
                <a:latin typeface="Circe"/>
              </a:rPr>
              <a:t>4</a:t>
            </a:r>
            <a:r>
              <a:rPr lang="ru-RU" sz="2400" dirty="0" smtClean="0">
                <a:latin typeface="Circe"/>
              </a:rPr>
              <a:t>95)772-97-42</a:t>
            </a:r>
          </a:p>
          <a:p>
            <a:pPr algn="ctr" defTabSz="965200">
              <a:defRPr/>
            </a:pPr>
            <a:r>
              <a:rPr lang="ru-RU" sz="2400" dirty="0" smtClean="0">
                <a:latin typeface="Circe"/>
              </a:rPr>
              <a:t>Факс</a:t>
            </a:r>
            <a:r>
              <a:rPr lang="en-US" sz="2400" dirty="0" smtClean="0">
                <a:latin typeface="Circe"/>
              </a:rPr>
              <a:t>: </a:t>
            </a:r>
            <a:r>
              <a:rPr lang="ru-RU" sz="2400" dirty="0" smtClean="0">
                <a:latin typeface="Circe"/>
              </a:rPr>
              <a:t>+7(</a:t>
            </a:r>
            <a:r>
              <a:rPr lang="en-US" sz="2400" dirty="0" smtClean="0">
                <a:latin typeface="Circe"/>
              </a:rPr>
              <a:t>4</a:t>
            </a:r>
            <a:r>
              <a:rPr lang="ru-RU" sz="2400" dirty="0" smtClean="0">
                <a:latin typeface="Circe"/>
              </a:rPr>
              <a:t>95)649-81-47</a:t>
            </a:r>
          </a:p>
          <a:p>
            <a:pPr algn="ctr" defTabSz="965200">
              <a:defRPr/>
            </a:pPr>
            <a:endParaRPr lang="en-US" sz="2400" dirty="0">
              <a:latin typeface="Circe"/>
            </a:endParaRPr>
          </a:p>
          <a:p>
            <a:pPr algn="ctr" defTabSz="965200">
              <a:spcAft>
                <a:spcPts val="600"/>
              </a:spcAft>
              <a:defRPr/>
            </a:pPr>
            <a:r>
              <a:rPr lang="en-US" sz="2400" dirty="0">
                <a:latin typeface="Circe"/>
              </a:rPr>
              <a:t>www.tfgroup.ru</a:t>
            </a:r>
            <a:endParaRPr lang="ru-RU" sz="2400" dirty="0">
              <a:latin typeface="Circe"/>
            </a:endParaRPr>
          </a:p>
          <a:p>
            <a:pPr algn="ctr" defTabSz="965200">
              <a:spcAft>
                <a:spcPts val="600"/>
              </a:spcAft>
              <a:defRPr/>
            </a:pPr>
            <a:r>
              <a:rPr lang="en-US" sz="2400" dirty="0" smtClean="0">
                <a:latin typeface="Circe"/>
              </a:rPr>
              <a:t>e-mail: tfg@tfgroup.ru</a:t>
            </a:r>
            <a:endParaRPr lang="ru-RU" sz="2400" dirty="0" smtClean="0">
              <a:latin typeface="Circe"/>
            </a:endParaRPr>
          </a:p>
        </p:txBody>
      </p:sp>
    </p:spTree>
    <p:extLst>
      <p:ext uri="{BB962C8B-B14F-4D97-AF65-F5344CB8AC3E}">
        <p14:creationId xmlns:p14="http://schemas.microsoft.com/office/powerpoint/2010/main" val="15928366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60405" y="4445001"/>
            <a:ext cx="7152100" cy="1705428"/>
          </a:xfrm>
        </p:spPr>
        <p:txBody>
          <a:bodyPr/>
          <a:lstStyle/>
          <a:p>
            <a:r>
              <a:rPr lang="ru-RU" dirty="0" smtClean="0"/>
              <a:t>Купить или не купить – критерии выбора 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22310" y="1448526"/>
            <a:ext cx="8257863" cy="1942854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ru-RU" sz="1400" dirty="0" smtClean="0"/>
              <a:t>Юридическая обособленность ИА/СФО от банка-контрагента – наличие статуса независимой компании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ru-RU" sz="1400" dirty="0" smtClean="0"/>
              <a:t>Подтверждение действительности продажи закладных </a:t>
            </a:r>
            <a:r>
              <a:rPr lang="en-US" sz="1400" dirty="0" smtClean="0"/>
              <a:t>(true sale)</a:t>
            </a:r>
            <a:endParaRPr lang="ru-RU" sz="1400" dirty="0" smtClean="0"/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ru-RU" sz="1400" dirty="0" smtClean="0"/>
              <a:t>Финансовое состояния Банка-оригинатора/</a:t>
            </a:r>
            <a:r>
              <a:rPr lang="ru-RU" sz="1400" dirty="0" err="1" smtClean="0"/>
              <a:t>сервисера</a:t>
            </a:r>
            <a:r>
              <a:rPr lang="ru-RU" sz="1400" dirty="0" smtClean="0"/>
              <a:t>, резервного </a:t>
            </a:r>
            <a:r>
              <a:rPr lang="ru-RU" sz="1400" dirty="0" err="1" smtClean="0"/>
              <a:t>сервисера</a:t>
            </a:r>
            <a:endParaRPr lang="ru-RU" sz="1400" dirty="0" smtClean="0"/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ru-RU" sz="1400" dirty="0" smtClean="0"/>
              <a:t>Независимость и безупречность репутации УК: на уровне эталонных ТМФ, ТКС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ru-RU" sz="1400" dirty="0" smtClean="0"/>
              <a:t>Спец. депозитарий, расчетный агент, платежный агент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endParaRPr lang="en-US" sz="1400" dirty="0" smtClean="0"/>
          </a:p>
          <a:p>
            <a:pPr>
              <a:lnSpc>
                <a:spcPct val="120000"/>
              </a:lnSpc>
              <a:spcBef>
                <a:spcPts val="600"/>
              </a:spcBef>
            </a:pPr>
            <a:endParaRPr lang="ru-RU" sz="1400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22311" y="387660"/>
            <a:ext cx="7095020" cy="775320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2500" dirty="0" smtClean="0">
                <a:solidFill>
                  <a:schemeClr val="accent1"/>
                </a:solidFill>
                <a:latin typeface="Circe" panose="020B0502020203020203" pitchFamily="34" charset="-52"/>
                <a:ea typeface="+mj-ea"/>
                <a:cs typeface="+mj-cs"/>
              </a:rPr>
              <a:t>Качественные параметры оценки</a:t>
            </a:r>
            <a:endParaRPr kumimoji="0" lang="en-US" sz="2500" b="0" i="0" u="none" strike="noStrike" kern="120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Circe" panose="020B0502020203020203" pitchFamily="34" charset="-52"/>
              <a:ea typeface="+mj-ea"/>
              <a:cs typeface="+mj-cs"/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idx="10"/>
          </p:nvPr>
        </p:nvSpPr>
        <p:spPr>
          <a:xfrm>
            <a:off x="422310" y="3922644"/>
            <a:ext cx="8257863" cy="2266121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ru-RU" sz="1400" dirty="0" smtClean="0"/>
              <a:t>Динамика реальных доходов населения по регионам выдачи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ru-RU" sz="1400" dirty="0" smtClean="0"/>
              <a:t>Уровень безработицы средневзвешенный по регионам выдачи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ru-RU" sz="1400" dirty="0" smtClean="0"/>
              <a:t>Средняя заработная плата в разбивке по регионам выдачи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ru-RU" sz="1400" dirty="0" smtClean="0"/>
              <a:t>Уровень просрочки по ипотеке по регионам выдачи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ru-RU" sz="1400" dirty="0" smtClean="0"/>
              <a:t>Финансовая оценка регионов выдачи кредитов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ru-RU" sz="1400" dirty="0" smtClean="0"/>
              <a:t>Состояние рынка недвижимости / розничной торговли / продаж легковых авто в разбивке по регионам </a:t>
            </a:r>
            <a:endParaRPr lang="ru-RU" sz="14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422310" y="1083468"/>
            <a:ext cx="8257863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ru-RU" sz="1600" b="1" dirty="0" smtClean="0">
                <a:latin typeface="Circe"/>
              </a:rPr>
              <a:t>Минимальные требования к ИА / СФО в части инфраструктурных рисков:</a:t>
            </a:r>
            <a:endParaRPr lang="en-US" sz="1600" dirty="0" smtClean="0"/>
          </a:p>
        </p:txBody>
      </p:sp>
      <p:sp>
        <p:nvSpPr>
          <p:cNvPr id="8" name="Прямоугольник 7"/>
          <p:cNvSpPr/>
          <p:nvPr/>
        </p:nvSpPr>
        <p:spPr>
          <a:xfrm>
            <a:off x="422310" y="3531082"/>
            <a:ext cx="8257863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ru-RU" sz="1600" b="1" dirty="0" smtClean="0">
                <a:latin typeface="Circe"/>
              </a:rPr>
              <a:t> Социально-экономические индикаторы:</a:t>
            </a:r>
            <a:endParaRPr lang="en-US" sz="1600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Финансовые критерии оценки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0864" y="1047264"/>
            <a:ext cx="8315474" cy="5361351"/>
          </a:xfrm>
        </p:spPr>
        <p:txBody>
          <a:bodyPr>
            <a:noAutofit/>
          </a:bodyPr>
          <a:lstStyle/>
          <a:p>
            <a:pPr>
              <a:lnSpc>
                <a:spcPct val="140000"/>
              </a:lnSpc>
              <a:spcBef>
                <a:spcPts val="0"/>
              </a:spcBef>
              <a:spcAft>
                <a:spcPts val="600"/>
              </a:spcAft>
            </a:pPr>
            <a:r>
              <a:rPr lang="ru-RU" sz="1350" dirty="0" smtClean="0"/>
              <a:t>Кредитное усиление – степень защиты инвестора:</a:t>
            </a:r>
          </a:p>
          <a:p>
            <a:pPr marL="720000">
              <a:lnSpc>
                <a:spcPct val="14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ru-RU" sz="1350" dirty="0" smtClean="0"/>
              <a:t>Субординация траншей</a:t>
            </a:r>
          </a:p>
          <a:p>
            <a:pPr marL="720000">
              <a:lnSpc>
                <a:spcPct val="14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ru-RU" sz="1350" dirty="0" smtClean="0"/>
              <a:t>Избыточный спред</a:t>
            </a:r>
          </a:p>
          <a:p>
            <a:pPr marL="720000">
              <a:lnSpc>
                <a:spcPct val="14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ru-RU" sz="1350" dirty="0" smtClean="0"/>
              <a:t>Резерв специального назначения</a:t>
            </a:r>
          </a:p>
          <a:p>
            <a:pPr marL="720000">
              <a:lnSpc>
                <a:spcPct val="14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ru-RU" sz="1350" dirty="0" smtClean="0"/>
              <a:t>Поручительство, опционы, страховка</a:t>
            </a:r>
          </a:p>
          <a:p>
            <a:pPr>
              <a:lnSpc>
                <a:spcPct val="140000"/>
              </a:lnSpc>
              <a:spcBef>
                <a:spcPts val="0"/>
              </a:spcBef>
              <a:spcAft>
                <a:spcPts val="600"/>
              </a:spcAft>
            </a:pPr>
            <a:r>
              <a:rPr lang="ru-RU" sz="1350" dirty="0" smtClean="0"/>
              <a:t>Достаточность ипотечного покрытия</a:t>
            </a:r>
          </a:p>
          <a:p>
            <a:pPr>
              <a:lnSpc>
                <a:spcPct val="140000"/>
              </a:lnSpc>
              <a:spcBef>
                <a:spcPts val="0"/>
              </a:spcBef>
              <a:spcAft>
                <a:spcPts val="600"/>
              </a:spcAft>
            </a:pPr>
            <a:r>
              <a:rPr lang="ru-RU" sz="1350" dirty="0" smtClean="0"/>
              <a:t>Наличие дополнительных механизмов защиты (преимущественно для облигаций, с залоговым обеспечением в виде потока платежей по потребительским или автокредитам)</a:t>
            </a:r>
          </a:p>
          <a:p>
            <a:pPr>
              <a:lnSpc>
                <a:spcPct val="140000"/>
              </a:lnSpc>
              <a:spcBef>
                <a:spcPts val="0"/>
              </a:spcBef>
              <a:spcAft>
                <a:spcPts val="600"/>
              </a:spcAft>
            </a:pPr>
            <a:r>
              <a:rPr lang="ru-RU" sz="1350" dirty="0" smtClean="0"/>
              <a:t>Средневзвешенный срок существования портфеля, концентрация кредитов по срокам.</a:t>
            </a:r>
          </a:p>
          <a:p>
            <a:pPr>
              <a:lnSpc>
                <a:spcPct val="140000"/>
              </a:lnSpc>
              <a:spcBef>
                <a:spcPts val="0"/>
              </a:spcBef>
              <a:spcAft>
                <a:spcPts val="600"/>
              </a:spcAft>
            </a:pPr>
            <a:r>
              <a:rPr lang="ru-RU" sz="1350" dirty="0" smtClean="0"/>
              <a:t>Кредит / Залог (</a:t>
            </a:r>
            <a:r>
              <a:rPr lang="en-US" sz="1350" dirty="0" smtClean="0"/>
              <a:t>LTV)</a:t>
            </a:r>
            <a:r>
              <a:rPr lang="ru-RU" sz="1350" dirty="0" smtClean="0"/>
              <a:t> – автокредитов и ипотеки</a:t>
            </a:r>
          </a:p>
          <a:p>
            <a:pPr>
              <a:lnSpc>
                <a:spcPct val="140000"/>
              </a:lnSpc>
              <a:spcBef>
                <a:spcPts val="0"/>
              </a:spcBef>
              <a:spcAft>
                <a:spcPts val="600"/>
              </a:spcAft>
            </a:pPr>
            <a:r>
              <a:rPr lang="ru-RU" sz="1350" dirty="0" smtClean="0"/>
              <a:t>Покрытие портфеля резервами с учетом просрочки – для потребительских кредитов</a:t>
            </a:r>
          </a:p>
          <a:p>
            <a:pPr>
              <a:lnSpc>
                <a:spcPct val="140000"/>
              </a:lnSpc>
              <a:spcBef>
                <a:spcPts val="0"/>
              </a:spcBef>
              <a:spcAft>
                <a:spcPts val="600"/>
              </a:spcAft>
            </a:pPr>
            <a:r>
              <a:rPr lang="ru-RU" sz="1350" dirty="0" smtClean="0"/>
              <a:t>Концентрация крупных кредитов: выше среднего, доля 20 крупнейших заемщиков</a:t>
            </a:r>
          </a:p>
          <a:p>
            <a:pPr>
              <a:lnSpc>
                <a:spcPct val="140000"/>
              </a:lnSpc>
              <a:spcBef>
                <a:spcPts val="0"/>
              </a:spcBef>
              <a:spcAft>
                <a:spcPts val="600"/>
              </a:spcAft>
            </a:pPr>
            <a:r>
              <a:rPr lang="ru-RU" sz="1350" dirty="0" smtClean="0"/>
              <a:t>Доля просрочки </a:t>
            </a:r>
            <a:r>
              <a:rPr lang="en-US" sz="1350" dirty="0" smtClean="0"/>
              <a:t>NPL 30+</a:t>
            </a:r>
            <a:r>
              <a:rPr lang="ru-RU" sz="1350" dirty="0" smtClean="0"/>
              <a:t>, доля кредитов когда-либо выходивших в просрочку </a:t>
            </a:r>
          </a:p>
          <a:p>
            <a:pPr>
              <a:lnSpc>
                <a:spcPct val="140000"/>
              </a:lnSpc>
              <a:spcBef>
                <a:spcPts val="0"/>
              </a:spcBef>
              <a:spcAft>
                <a:spcPts val="600"/>
              </a:spcAft>
            </a:pPr>
            <a:r>
              <a:rPr lang="ru-RU" sz="1350" dirty="0" smtClean="0"/>
              <a:t>Региональная концентрация кредитного портфеля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endParaRPr lang="ru-RU" sz="1350" dirty="0" smtClean="0"/>
          </a:p>
          <a:p>
            <a:pPr>
              <a:spcBef>
                <a:spcPts val="0"/>
              </a:spcBef>
              <a:spcAft>
                <a:spcPts val="600"/>
              </a:spcAft>
            </a:pPr>
            <a:endParaRPr lang="ru-RU" sz="13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2311" y="0"/>
            <a:ext cx="7095020" cy="775320"/>
          </a:xfrm>
        </p:spPr>
        <p:txBody>
          <a:bodyPr/>
          <a:lstStyle/>
          <a:p>
            <a:r>
              <a:rPr lang="ru-RU" sz="2000" dirty="0" err="1" smtClean="0"/>
              <a:t>Секьюритизация</a:t>
            </a:r>
            <a:r>
              <a:rPr lang="ru-RU" sz="2000" dirty="0" smtClean="0"/>
              <a:t> потребительских и автокредитов – на что дополнительно стоит обратить внимание</a:t>
            </a:r>
            <a:endParaRPr lang="en-US" sz="2000" dirty="0"/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760366" y="1362665"/>
            <a:ext cx="8125726" cy="467081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defTabSz="914400">
              <a:lnSpc>
                <a:spcPct val="120000"/>
              </a:lnSpc>
              <a:spcBef>
                <a:spcPts val="600"/>
              </a:spcBef>
              <a:buClr>
                <a:schemeClr val="accent1"/>
              </a:buClr>
              <a:buSzPct val="100000"/>
              <a:buFont typeface="Arial"/>
              <a:buChar char="•"/>
              <a:defRPr sz="1400">
                <a:solidFill>
                  <a:schemeClr val="tx2"/>
                </a:solidFill>
                <a:latin typeface="Circe" panose="020B0502020203020203" pitchFamily="34" charset="-52"/>
              </a:defRPr>
            </a:lvl1pPr>
            <a:lvl2pPr indent="-228600" defTabSz="914400">
              <a:spcBef>
                <a:spcPts val="600"/>
              </a:spcBef>
              <a:buClr>
                <a:schemeClr val="accent1">
                  <a:lumMod val="50000"/>
                </a:schemeClr>
              </a:buClr>
              <a:buSzPct val="100000"/>
              <a:buFont typeface="Arial"/>
              <a:buChar char="•"/>
              <a:defRPr>
                <a:solidFill>
                  <a:schemeClr val="tx2"/>
                </a:solidFill>
                <a:latin typeface="Circe" panose="020B0502020203020203" pitchFamily="34" charset="-52"/>
              </a:defRPr>
            </a:lvl2pPr>
            <a:lvl3pPr marL="685800" indent="-228600" defTabSz="914400">
              <a:spcBef>
                <a:spcPts val="600"/>
              </a:spcBef>
              <a:buClr>
                <a:schemeClr val="accent1"/>
              </a:buClr>
              <a:buSzPct val="100000"/>
              <a:buFont typeface="Arial"/>
              <a:buChar char="•"/>
              <a:defRPr>
                <a:solidFill>
                  <a:schemeClr val="tx2"/>
                </a:solidFill>
                <a:latin typeface="Circe" panose="020B0502020203020203" pitchFamily="34" charset="-52"/>
              </a:defRPr>
            </a:lvl3pPr>
            <a:lvl4pPr marL="914400" indent="-228600" defTabSz="914400">
              <a:spcBef>
                <a:spcPts val="600"/>
              </a:spcBef>
              <a:buClr>
                <a:schemeClr val="accent1">
                  <a:lumMod val="50000"/>
                </a:schemeClr>
              </a:buClr>
              <a:buSzPct val="100000"/>
              <a:buFont typeface="Arial"/>
              <a:buChar char="•"/>
              <a:defRPr>
                <a:solidFill>
                  <a:schemeClr val="tx2"/>
                </a:solidFill>
                <a:latin typeface="Circe" panose="020B0502020203020203" pitchFamily="34" charset="-52"/>
              </a:defRPr>
            </a:lvl4pPr>
            <a:lvl5pPr marL="1143000" indent="-228600" defTabSz="914400">
              <a:spcBef>
                <a:spcPts val="600"/>
              </a:spcBef>
              <a:buClr>
                <a:schemeClr val="accent1"/>
              </a:buClr>
              <a:buSzPct val="100000"/>
              <a:buFont typeface="Arial"/>
              <a:buChar char="•"/>
              <a:defRPr>
                <a:solidFill>
                  <a:schemeClr val="tx2"/>
                </a:solidFill>
                <a:latin typeface="Circe" panose="020B0502020203020203" pitchFamily="34" charset="-52"/>
              </a:defRPr>
            </a:lvl5pPr>
            <a:lvl6pPr marL="1377950" indent="-228600" defTabSz="914400">
              <a:spcBef>
                <a:spcPct val="20000"/>
              </a:spcBef>
              <a:buClr>
                <a:schemeClr val="accent1">
                  <a:lumMod val="50000"/>
                </a:schemeClr>
              </a:buClr>
              <a:buFont typeface="Wingdings 2" pitchFamily="18" charset="2"/>
              <a:buChar char=""/>
              <a:defRPr lang="en-US" dirty="0" smtClean="0">
                <a:solidFill>
                  <a:schemeClr val="tx2"/>
                </a:solidFill>
              </a:defRPr>
            </a:lvl6pPr>
            <a:lvl7pPr marL="1603375" indent="-228600" defTabSz="914400">
              <a:spcBef>
                <a:spcPct val="20000"/>
              </a:spcBef>
              <a:buClr>
                <a:schemeClr val="accent1"/>
              </a:buClr>
              <a:buFont typeface="Wingdings 2" pitchFamily="18" charset="2"/>
              <a:buChar char=""/>
              <a:defRPr lang="en-US" dirty="0" smtClean="0">
                <a:solidFill>
                  <a:schemeClr val="tx2"/>
                </a:solidFill>
              </a:defRPr>
            </a:lvl7pPr>
            <a:lvl8pPr marL="1830388" indent="-228600" defTabSz="914400">
              <a:spcBef>
                <a:spcPct val="20000"/>
              </a:spcBef>
              <a:buClr>
                <a:schemeClr val="accent1">
                  <a:lumMod val="50000"/>
                </a:schemeClr>
              </a:buClr>
              <a:buFont typeface="Wingdings 2" pitchFamily="18" charset="2"/>
              <a:buChar char=""/>
              <a:defRPr lang="en-US" dirty="0" smtClean="0">
                <a:solidFill>
                  <a:schemeClr val="tx2"/>
                </a:solidFill>
              </a:defRPr>
            </a:lvl8pPr>
            <a:lvl9pPr marL="2057400" indent="-228600" defTabSz="914400">
              <a:spcBef>
                <a:spcPct val="20000"/>
              </a:spcBef>
              <a:buClr>
                <a:schemeClr val="accent1"/>
              </a:buClr>
              <a:buFont typeface="Wingdings 2" pitchFamily="18" charset="2"/>
              <a:buChar char=""/>
              <a:defRPr lang="en-US" dirty="0">
                <a:solidFill>
                  <a:schemeClr val="tx2"/>
                </a:solidFill>
              </a:defRPr>
            </a:lvl9pPr>
          </a:lstStyle>
          <a:p>
            <a:r>
              <a:rPr lang="ru-RU" dirty="0"/>
              <a:t>Приоритетность направления использования поступающих платежей должна быть закреплена транзакционными документами – в частности, договором об управлении денежными средствами (</a:t>
            </a:r>
            <a:r>
              <a:rPr lang="ru-RU" dirty="0" err="1"/>
              <a:t>Cash</a:t>
            </a:r>
            <a:r>
              <a:rPr lang="ru-RU" dirty="0"/>
              <a:t> </a:t>
            </a:r>
            <a:r>
              <a:rPr lang="ru-RU" dirty="0" err="1"/>
              <a:t>Management</a:t>
            </a:r>
            <a:r>
              <a:rPr lang="ru-RU" dirty="0"/>
              <a:t> </a:t>
            </a:r>
            <a:r>
              <a:rPr lang="ru-RU" dirty="0" err="1"/>
              <a:t>Agreement</a:t>
            </a:r>
            <a:r>
              <a:rPr lang="ru-RU" dirty="0"/>
              <a:t>)</a:t>
            </a:r>
          </a:p>
          <a:p>
            <a:pPr marL="228600" lvl="1">
              <a:lnSpc>
                <a:spcPct val="120000"/>
              </a:lnSpc>
              <a:buClr>
                <a:schemeClr val="accent1"/>
              </a:buClr>
            </a:pPr>
            <a:r>
              <a:rPr lang="ru-RU" sz="1400" dirty="0"/>
              <a:t>Наличие четко прописанных критериев отбора качественных кредитов в пул, в том числе к новым приобретаемым кредитам, которыми замещаются погашенные или ушедшие в просрочку.</a:t>
            </a:r>
          </a:p>
          <a:p>
            <a:r>
              <a:rPr lang="ru-RU" dirty="0"/>
              <a:t>Наличие ряда условий (триггеров), которые должны соответствовать требованиям российского законодательства и практике рынка облигаций, наступление которых потенциально ослабляет позиции инвесторов в первые годы обращения облигаций, в результате чего может быть запущен механизм ускоренной амортизации</a:t>
            </a:r>
            <a:r>
              <a:rPr lang="ru-RU" dirty="0" smtClean="0"/>
              <a:t>.</a:t>
            </a:r>
          </a:p>
          <a:p>
            <a:r>
              <a:rPr lang="ru-RU" altLang="ru-RU" dirty="0" smtClean="0"/>
              <a:t>Для следующих показателей, критерии оценки должны быть снижены:</a:t>
            </a:r>
          </a:p>
          <a:p>
            <a:pPr marL="777150" indent="-285750">
              <a:buFont typeface="Wingdings" panose="05000000000000000000" pitchFamily="2" charset="2"/>
              <a:buChar char="ü"/>
            </a:pPr>
            <a:r>
              <a:rPr lang="ru-RU" altLang="ru-RU" dirty="0" smtClean="0"/>
              <a:t>Концентрация портфеля по срокам</a:t>
            </a:r>
          </a:p>
          <a:p>
            <a:pPr marL="777150" indent="-285750">
              <a:buFont typeface="Wingdings" panose="05000000000000000000" pitchFamily="2" charset="2"/>
              <a:buChar char="ü"/>
            </a:pPr>
            <a:r>
              <a:rPr lang="ru-RU" altLang="ru-RU" dirty="0" smtClean="0"/>
              <a:t>Кредит / Залог</a:t>
            </a:r>
          </a:p>
          <a:p>
            <a:pPr marL="777150" indent="-285750">
              <a:buFont typeface="Wingdings" panose="05000000000000000000" pitchFamily="2" charset="2"/>
              <a:buChar char="ü"/>
            </a:pPr>
            <a:r>
              <a:rPr lang="ru-RU" altLang="ru-RU" dirty="0" smtClean="0"/>
              <a:t>Концентрация по </a:t>
            </a:r>
            <a:r>
              <a:rPr lang="ru-RU" altLang="ru-RU" dirty="0" err="1" smtClean="0"/>
              <a:t>региинам</a:t>
            </a:r>
            <a:endParaRPr lang="ru-RU" altLang="ru-RU" dirty="0" smtClean="0"/>
          </a:p>
          <a:p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3608420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60404" y="4445001"/>
            <a:ext cx="7389442" cy="1705428"/>
          </a:xfrm>
        </p:spPr>
        <p:txBody>
          <a:bodyPr>
            <a:normAutofit fontScale="90000"/>
          </a:bodyPr>
          <a:lstStyle/>
          <a:p>
            <a:r>
              <a:rPr lang="ru-RU" dirty="0"/>
              <a:t>Нет рейтинга и поручительства – необходимо проведение </a:t>
            </a:r>
            <a:r>
              <a:rPr lang="en-US" dirty="0"/>
              <a:t>Due Diligence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649485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0864" y="152333"/>
            <a:ext cx="7604274" cy="775320"/>
          </a:xfrm>
        </p:spPr>
        <p:txBody>
          <a:bodyPr/>
          <a:lstStyle/>
          <a:p>
            <a:r>
              <a:rPr lang="ru-RU" sz="1800" dirty="0" smtClean="0"/>
              <a:t>Документы и процессы, необходимые для проверки операционного риска, анализ стандартов качества банка - оригинатора</a:t>
            </a:r>
            <a:endParaRPr lang="ru-RU" sz="1800" dirty="0"/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434298" y="1115186"/>
            <a:ext cx="8146994" cy="5285614"/>
          </a:xfrm>
        </p:spPr>
        <p:txBody>
          <a:bodyPr vert="horz" lIns="91440" tIns="45720" rIns="91440" bIns="45720" rtlCol="0">
            <a:noAutofit/>
          </a:bodyPr>
          <a:lstStyle/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ru-RU" sz="1400" dirty="0"/>
              <a:t>Анализ деятельности банка-оригинатора: ключевые сотрудники, их квалификация, эффективность руководства, бизнес модель, структура управления рисками, фин. показатели, региональная концентрация и т.д.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ru-RU" sz="1400" dirty="0"/>
              <a:t>Управление кредитным портфелем: как принимается решение о выдаче кредита, каналы привлечения заемщиков, работа с просроченными и проблемными кредитами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ru-RU" sz="1400" dirty="0"/>
              <a:t>Стандарты </a:t>
            </a:r>
            <a:r>
              <a:rPr lang="ru-RU" sz="1400" dirty="0" err="1"/>
              <a:t>андеррайтинга</a:t>
            </a:r>
            <a:endParaRPr lang="ru-RU" sz="1400" dirty="0"/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ru-RU" sz="1400" dirty="0" smtClean="0"/>
              <a:t>Взыскание задолженности: стадии, осуществляемые при этом действия, критерии признания задолженности безнадежной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ru-RU" sz="1400" dirty="0" smtClean="0"/>
              <a:t>Обслуживание и учет ипотечных кредитов: процесс сопровождения, управление просрочкой, </a:t>
            </a:r>
            <a:r>
              <a:rPr lang="en-US" sz="1400" dirty="0" smtClean="0"/>
              <a:t>IT</a:t>
            </a:r>
            <a:r>
              <a:rPr lang="ru-RU" sz="1400" dirty="0" smtClean="0"/>
              <a:t>-система, процесс заведения заявки специалистом и т.д.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ru-RU" sz="1400" dirty="0"/>
              <a:t>Основные информационные системы банка для кредитного процесса, архитектура ПО, резервное </a:t>
            </a:r>
            <a:r>
              <a:rPr lang="ru-RU" sz="1400" dirty="0" smtClean="0"/>
              <a:t>копирование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ru-RU" sz="1400" dirty="0" smtClean="0"/>
              <a:t>Анализ пула ипотечных кредитов, включая </a:t>
            </a:r>
            <a:r>
              <a:rPr lang="ru-RU" sz="1400" dirty="0" err="1" smtClean="0"/>
              <a:t>винтажи</a:t>
            </a:r>
            <a:r>
              <a:rPr lang="ru-RU" sz="1400" dirty="0" smtClean="0"/>
              <a:t>, выборочную проверку документов по части кредитов с электронной версией на количество ошибок, все ли кредиты удостоверены закладными и на всех стоит передаточная надпись.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ru-RU" sz="1400" dirty="0" smtClean="0"/>
              <a:t>Анализ структуры сделки: состав всех участников, анализ всех триггеров, документов, заключений юристов и т.д.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endParaRPr lang="ru-RU" sz="1400" dirty="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60404" y="4445001"/>
            <a:ext cx="7748950" cy="1705428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Рыночный риск ИЦБ – </a:t>
            </a:r>
            <a:r>
              <a:rPr lang="ru-RU" dirty="0" err="1" smtClean="0"/>
              <a:t>дюрация</a:t>
            </a:r>
            <a:r>
              <a:rPr lang="ru-RU" dirty="0" smtClean="0"/>
              <a:t>, доходность, прогноз денежных потоков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270665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3426" y="67991"/>
            <a:ext cx="7145438" cy="775320"/>
          </a:xfr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ru-RU" sz="2000" dirty="0"/>
              <a:t>Параметры, необходимые для прогноза будущих денежных потоков</a:t>
            </a:r>
            <a:endParaRPr lang="en-US" sz="2000" dirty="0"/>
          </a:p>
        </p:txBody>
      </p:sp>
      <p:sp>
        <p:nvSpPr>
          <p:cNvPr id="7" name="Объект 3"/>
          <p:cNvSpPr>
            <a:spLocks noGrp="1"/>
          </p:cNvSpPr>
          <p:nvPr>
            <p:ph idx="1"/>
          </p:nvPr>
        </p:nvSpPr>
        <p:spPr>
          <a:xfrm>
            <a:off x="403038" y="1122995"/>
            <a:ext cx="8146994" cy="2526787"/>
          </a:xfrm>
        </p:spPr>
        <p:txBody>
          <a:bodyPr vert="horz" lIns="91440" tIns="45720" rIns="91440" bIns="45720" rtlCol="0">
            <a:noAutofit/>
          </a:bodyPr>
          <a:lstStyle/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ru-RU" sz="1400" dirty="0" smtClean="0"/>
              <a:t>Средневзвешенный срок до погашения кредитного портфеля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ru-RU" sz="1400" dirty="0" smtClean="0"/>
              <a:t>Объем </a:t>
            </a:r>
            <a:r>
              <a:rPr lang="ru-RU" sz="1400" dirty="0" err="1" smtClean="0"/>
              <a:t>аннуитетных</a:t>
            </a:r>
            <a:r>
              <a:rPr lang="ru-RU" sz="1400" dirty="0" smtClean="0"/>
              <a:t> платежей, которые должны поступить за квартал / месяц</a:t>
            </a:r>
          </a:p>
          <a:p>
            <a:pPr marL="3240000">
              <a:lnSpc>
                <a:spcPct val="120000"/>
              </a:lnSpc>
              <a:spcBef>
                <a:spcPts val="600"/>
              </a:spcBef>
            </a:pPr>
            <a:r>
              <a:rPr lang="ru-RU" sz="1400" dirty="0" smtClean="0"/>
              <a:t>Плановое погашение основного долга</a:t>
            </a:r>
          </a:p>
          <a:p>
            <a:pPr marL="3240000">
              <a:lnSpc>
                <a:spcPct val="120000"/>
              </a:lnSpc>
              <a:spcBef>
                <a:spcPts val="600"/>
              </a:spcBef>
            </a:pPr>
            <a:r>
              <a:rPr lang="ru-RU" sz="1400" dirty="0" smtClean="0"/>
              <a:t>Уплата процентов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ru-RU" sz="1400" dirty="0"/>
              <a:t>Средневзвешенная процентная ставка по пулу </a:t>
            </a:r>
            <a:r>
              <a:rPr lang="ru-RU" sz="1400" dirty="0" smtClean="0"/>
              <a:t>кредитов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ru-RU" sz="1400" dirty="0" smtClean="0"/>
              <a:t>Темп досрочных погашений – </a:t>
            </a:r>
            <a:r>
              <a:rPr lang="en-US" sz="1400" dirty="0" smtClean="0"/>
              <a:t>CPR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ru-RU" sz="1400" dirty="0" smtClean="0"/>
              <a:t>Темп выхода в дефолт </a:t>
            </a:r>
            <a:r>
              <a:rPr lang="en-US" sz="1400" dirty="0" smtClean="0"/>
              <a:t>– CDR</a:t>
            </a:r>
            <a:endParaRPr lang="ru-RU" sz="1400" dirty="0" smtClean="0"/>
          </a:p>
          <a:p>
            <a:pPr>
              <a:lnSpc>
                <a:spcPct val="120000"/>
              </a:lnSpc>
              <a:spcBef>
                <a:spcPts val="600"/>
              </a:spcBef>
            </a:pPr>
            <a:endParaRPr lang="ru-RU" sz="1400" dirty="0"/>
          </a:p>
          <a:p>
            <a:pPr>
              <a:lnSpc>
                <a:spcPct val="120000"/>
              </a:lnSpc>
              <a:spcBef>
                <a:spcPts val="600"/>
              </a:spcBef>
            </a:pPr>
            <a:endParaRPr lang="ru-RU" sz="1400" dirty="0" smtClean="0"/>
          </a:p>
        </p:txBody>
      </p:sp>
      <p:grpSp>
        <p:nvGrpSpPr>
          <p:cNvPr id="20" name="Группа 19"/>
          <p:cNvGrpSpPr/>
          <p:nvPr/>
        </p:nvGrpSpPr>
        <p:grpSpPr>
          <a:xfrm>
            <a:off x="3337169" y="1750644"/>
            <a:ext cx="250092" cy="218831"/>
            <a:chOff x="3368429" y="2141416"/>
            <a:chExt cx="250092" cy="218831"/>
          </a:xfrm>
        </p:grpSpPr>
        <p:cxnSp>
          <p:nvCxnSpPr>
            <p:cNvPr id="15" name="Прямая соединительная линия 14"/>
            <p:cNvCxnSpPr/>
            <p:nvPr/>
          </p:nvCxnSpPr>
          <p:spPr>
            <a:xfrm>
              <a:off x="3368429" y="2141416"/>
              <a:ext cx="0" cy="218831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Прямая со стрелкой 17"/>
            <p:cNvCxnSpPr/>
            <p:nvPr/>
          </p:nvCxnSpPr>
          <p:spPr>
            <a:xfrm>
              <a:off x="3376244" y="2352432"/>
              <a:ext cx="242277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1" name="Группа 20"/>
          <p:cNvGrpSpPr/>
          <p:nvPr/>
        </p:nvGrpSpPr>
        <p:grpSpPr>
          <a:xfrm>
            <a:off x="3341076" y="2078892"/>
            <a:ext cx="250092" cy="218831"/>
            <a:chOff x="3368429" y="2141416"/>
            <a:chExt cx="250092" cy="218831"/>
          </a:xfrm>
        </p:grpSpPr>
        <p:cxnSp>
          <p:nvCxnSpPr>
            <p:cNvPr id="22" name="Прямая соединительная линия 21"/>
            <p:cNvCxnSpPr/>
            <p:nvPr/>
          </p:nvCxnSpPr>
          <p:spPr>
            <a:xfrm>
              <a:off x="3368429" y="2141416"/>
              <a:ext cx="0" cy="218831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Прямая со стрелкой 22"/>
            <p:cNvCxnSpPr/>
            <p:nvPr/>
          </p:nvCxnSpPr>
          <p:spPr>
            <a:xfrm>
              <a:off x="3376244" y="2352432"/>
              <a:ext cx="242277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5" name="Объект 3"/>
          <p:cNvSpPr txBox="1">
            <a:spLocks/>
          </p:cNvSpPr>
          <p:nvPr/>
        </p:nvSpPr>
        <p:spPr>
          <a:xfrm>
            <a:off x="422310" y="4369748"/>
            <a:ext cx="8146994" cy="252678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spcBef>
                <a:spcPts val="1800"/>
              </a:spcBef>
              <a:buClr>
                <a:schemeClr val="accent1"/>
              </a:buClr>
              <a:buSzPct val="100000"/>
              <a:buFont typeface="Arial"/>
              <a:buChar char="•"/>
              <a:defRPr sz="1800" kern="1200">
                <a:solidFill>
                  <a:schemeClr val="tx2"/>
                </a:solidFill>
                <a:latin typeface="Circe" panose="020B0502020203020203" pitchFamily="34" charset="-52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spcBef>
                <a:spcPts val="600"/>
              </a:spcBef>
              <a:buClr>
                <a:schemeClr val="accent1">
                  <a:lumMod val="50000"/>
                </a:schemeClr>
              </a:buClr>
              <a:buSzPct val="100000"/>
              <a:buFont typeface="Arial"/>
              <a:buChar char="•"/>
              <a:defRPr sz="1800" kern="1200">
                <a:solidFill>
                  <a:schemeClr val="tx2"/>
                </a:solidFill>
                <a:latin typeface="Circe" panose="020B0502020203020203" pitchFamily="34" charset="-52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SzPct val="100000"/>
              <a:buFont typeface="Arial"/>
              <a:buChar char="•"/>
              <a:defRPr sz="1800" kern="1200">
                <a:solidFill>
                  <a:schemeClr val="tx2"/>
                </a:solidFill>
                <a:latin typeface="Circe" panose="020B0502020203020203" pitchFamily="34" charset="-52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spcBef>
                <a:spcPts val="600"/>
              </a:spcBef>
              <a:buClr>
                <a:schemeClr val="accent1">
                  <a:lumMod val="50000"/>
                </a:schemeClr>
              </a:buClr>
              <a:buSzPct val="100000"/>
              <a:buFont typeface="Arial"/>
              <a:buChar char="•"/>
              <a:defRPr sz="1800" kern="1200">
                <a:solidFill>
                  <a:schemeClr val="tx2"/>
                </a:solidFill>
                <a:latin typeface="Circe" panose="020B0502020203020203" pitchFamily="34" charset="-52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SzPct val="100000"/>
              <a:buFont typeface="Arial"/>
              <a:buChar char="•"/>
              <a:defRPr sz="1800" kern="1200">
                <a:solidFill>
                  <a:schemeClr val="tx2"/>
                </a:solidFill>
                <a:latin typeface="Circe" panose="020B0502020203020203" pitchFamily="34" charset="-52"/>
                <a:ea typeface="+mn-ea"/>
                <a:cs typeface="+mn-cs"/>
              </a:defRPr>
            </a:lvl5pPr>
            <a:lvl6pPr marL="1377950" indent="-228600" algn="l" defTabSz="914400" rtl="0" eaLnBrk="1" latinLnBrk="0" hangingPunct="1">
              <a:spcBef>
                <a:spcPct val="20000"/>
              </a:spcBef>
              <a:buClr>
                <a:schemeClr val="accent1">
                  <a:lumMod val="50000"/>
                </a:schemeClr>
              </a:buClr>
              <a:buFont typeface="Wingdings 2" pitchFamily="18" charset="2"/>
              <a:buChar char=""/>
              <a:defRPr lang="en-US" sz="180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603375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 2" pitchFamily="18" charset="2"/>
              <a:buChar char=""/>
              <a:defRPr lang="en-US" sz="180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830388" indent="-228600" algn="l" defTabSz="914400" rtl="0" eaLnBrk="1" latinLnBrk="0" hangingPunct="1">
              <a:spcBef>
                <a:spcPct val="20000"/>
              </a:spcBef>
              <a:buClr>
                <a:schemeClr val="accent1">
                  <a:lumMod val="50000"/>
                </a:schemeClr>
              </a:buClr>
              <a:buFont typeface="Wingdings 2" pitchFamily="18" charset="2"/>
              <a:buChar char=""/>
              <a:defRPr lang="en-US" sz="180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057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 2" pitchFamily="18" charset="2"/>
              <a:buChar char=""/>
              <a:defRPr lang="en-US" sz="1800" kern="12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ru-RU" sz="1400" dirty="0" smtClean="0"/>
              <a:t>Стоимость альтернативных источников кредитования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ru-RU" sz="1400" dirty="0"/>
              <a:t>Финансовая грамотность заемщика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ru-RU" sz="1400" dirty="0" smtClean="0"/>
              <a:t>Текущая процентная ставка по кредиту относительно доходности источников инвестирования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ru-RU" sz="1400" dirty="0" smtClean="0"/>
              <a:t>Динамика реального дохода заемщика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ru-RU" sz="1400" dirty="0" smtClean="0"/>
              <a:t>Какая доля предмета залога принадлежит заемщику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ru-RU" sz="1400" dirty="0"/>
              <a:t>С</a:t>
            </a:r>
            <a:r>
              <a:rPr lang="ru-RU" sz="1400" dirty="0" smtClean="0"/>
              <a:t>езонность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endParaRPr lang="ru-RU" sz="1400" dirty="0" smtClean="0"/>
          </a:p>
          <a:p>
            <a:pPr>
              <a:lnSpc>
                <a:spcPct val="120000"/>
              </a:lnSpc>
              <a:spcBef>
                <a:spcPts val="600"/>
              </a:spcBef>
            </a:pPr>
            <a:endParaRPr lang="ru-RU" sz="1400" dirty="0" smtClean="0"/>
          </a:p>
        </p:txBody>
      </p:sp>
      <p:sp>
        <p:nvSpPr>
          <p:cNvPr id="26" name="Прямоугольник 25"/>
          <p:cNvSpPr/>
          <p:nvPr/>
        </p:nvSpPr>
        <p:spPr>
          <a:xfrm>
            <a:off x="311441" y="4031194"/>
            <a:ext cx="8257863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ru-RU" sz="1600" b="1" dirty="0" smtClean="0">
                <a:latin typeface="Circe"/>
              </a:rPr>
              <a:t> Что может повлиять на досрочное погашение </a:t>
            </a:r>
            <a:endParaRPr lang="en-US" sz="1600" dirty="0" smtClean="0"/>
          </a:p>
        </p:txBody>
      </p:sp>
    </p:spTree>
    <p:extLst>
      <p:ext uri="{BB962C8B-B14F-4D97-AF65-F5344CB8AC3E}">
        <p14:creationId xmlns:p14="http://schemas.microsoft.com/office/powerpoint/2010/main" val="1133342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fg">
  <a:themeElements>
    <a:clrScheme name="tfg colors">
      <a:dk1>
        <a:sysClr val="windowText" lastClr="000000"/>
      </a:dk1>
      <a:lt1>
        <a:sysClr val="window" lastClr="FFFFFF"/>
      </a:lt1>
      <a:dk2>
        <a:srgbClr val="333333"/>
      </a:dk2>
      <a:lt2>
        <a:srgbClr val="CCCCCC"/>
      </a:lt2>
      <a:accent1>
        <a:srgbClr val="E61932"/>
      </a:accent1>
      <a:accent2>
        <a:srgbClr val="BE147D"/>
      </a:accent2>
      <a:accent3>
        <a:srgbClr val="F64A00"/>
      </a:accent3>
      <a:accent4>
        <a:srgbClr val="F0A30F"/>
      </a:accent4>
      <a:accent5>
        <a:srgbClr val="A4A4A4"/>
      </a:accent5>
      <a:accent6>
        <a:srgbClr val="666666"/>
      </a:accent6>
      <a:hlink>
        <a:srgbClr val="FF0000"/>
      </a:hlink>
      <a:folHlink>
        <a:srgbClr val="E6682E"/>
      </a:folHlink>
    </a:clrScheme>
    <a:fontScheme name="Twilight">
      <a:majorFont>
        <a:latin typeface="Corbel"/>
        <a:ea typeface=""/>
        <a:cs typeface=""/>
        <a:font script="Jpan" typeface="ヒラギノ角ゴ Pro W3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ヒラギノ角ゴ Pro W3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laza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60000"/>
                <a:satMod val="135000"/>
              </a:schemeClr>
            </a:gs>
            <a:gs pos="100000">
              <a:schemeClr val="phClr">
                <a:tint val="100000"/>
                <a:shade val="100000"/>
                <a:satMod val="13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70000"/>
                <a:satMod val="120000"/>
              </a:schemeClr>
            </a:gs>
            <a:gs pos="35000">
              <a:schemeClr val="phClr">
                <a:shade val="100000"/>
                <a:satMod val="150000"/>
              </a:schemeClr>
            </a:gs>
            <a:gs pos="70000">
              <a:schemeClr val="phClr">
                <a:tint val="100000"/>
                <a:shade val="100000"/>
                <a:satMod val="200000"/>
                <a:greenMod val="100000"/>
              </a:schemeClr>
            </a:gs>
            <a:gs pos="100000">
              <a:schemeClr val="phClr">
                <a:tint val="100000"/>
                <a:shade val="100000"/>
                <a:satMod val="250000"/>
                <a:greenMod val="100000"/>
              </a:schemeClr>
            </a:gs>
          </a:gsLst>
          <a:lin ang="16200000" scaled="1"/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190500" dist="63500" dir="5400000">
              <a:srgbClr val="FFFFFF">
                <a:alpha val="65000"/>
              </a:srgbClr>
            </a:innerShdw>
          </a:effectLst>
          <a:scene3d>
            <a:camera prst="orthographicFront">
              <a:rot lat="0" lon="0" rev="0"/>
            </a:camera>
            <a:lightRig rig="twoPt" dir="r">
              <a:rot lat="0" lon="0" rev="6000000"/>
            </a:lightRig>
          </a:scene3d>
          <a:sp3d prstMaterial="matte">
            <a:bevelT w="0" h="0" prst="relaxedInset"/>
          </a:sp3d>
        </a:effectStyle>
        <a:effectStyle>
          <a:effectLst>
            <a:innerShdw blurRad="50800" dist="25400" dir="13500000">
              <a:srgbClr val="FFFFFF">
                <a:alpha val="75000"/>
              </a:srgbClr>
            </a:innerShdw>
            <a:outerShdw blurRad="88900" dist="38100" dir="6600000" sx="101000" sy="101000" rotWithShape="0">
              <a:srgbClr val="000000">
                <a:alpha val="50000"/>
              </a:srgbClr>
            </a:outerShdw>
          </a:effectLst>
          <a:scene3d>
            <a:camera prst="perspectiveFront" fov="3000000"/>
            <a:lightRig rig="morning" dir="tl">
              <a:rot lat="0" lon="0" rev="1800000"/>
            </a:lightRig>
          </a:scene3d>
          <a:sp3d contourW="38100" prstMaterial="softEdge">
            <a:bevelT w="25400" h="38100"/>
            <a:contourClr>
              <a:schemeClr val="phClr">
                <a:tint val="6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6_Специальное оформление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5_Специальное оформление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4_Специальное оформление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3_Специальное оформление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2_Специальное оформление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1_Специальное оформление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Специальное оформление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9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10296</TotalTime>
  <Words>660</Words>
  <Application>Microsoft Office PowerPoint</Application>
  <PresentationFormat>Экран (4:3)</PresentationFormat>
  <Paragraphs>77</Paragraphs>
  <Slides>11</Slides>
  <Notes>1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8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27" baseType="lpstr">
      <vt:lpstr>Arial</vt:lpstr>
      <vt:lpstr>Calibri</vt:lpstr>
      <vt:lpstr>Calibri Light</vt:lpstr>
      <vt:lpstr>Circe</vt:lpstr>
      <vt:lpstr>Corbel</vt:lpstr>
      <vt:lpstr>Wingdings</vt:lpstr>
      <vt:lpstr>Wingdings 2</vt:lpstr>
      <vt:lpstr>tfg</vt:lpstr>
      <vt:lpstr>6_Специальное оформление</vt:lpstr>
      <vt:lpstr>5_Специальное оформление</vt:lpstr>
      <vt:lpstr>4_Специальное оформление</vt:lpstr>
      <vt:lpstr>3_Специальное оформление</vt:lpstr>
      <vt:lpstr>2_Специальное оформление</vt:lpstr>
      <vt:lpstr>1_Специальное оформление</vt:lpstr>
      <vt:lpstr>Специальное оформление</vt:lpstr>
      <vt:lpstr>Лист</vt:lpstr>
      <vt:lpstr>Презентация PowerPoint</vt:lpstr>
      <vt:lpstr>Купить или не купить – критерии выбора </vt:lpstr>
      <vt:lpstr>Презентация PowerPoint</vt:lpstr>
      <vt:lpstr>Финансовые критерии оценки</vt:lpstr>
      <vt:lpstr>Секьюритизация потребительских и автокредитов – на что дополнительно стоит обратить внимание</vt:lpstr>
      <vt:lpstr>Нет рейтинга и поручительства – необходимо проведение Due Diligence</vt:lpstr>
      <vt:lpstr>Документы и процессы, необходимые для проверки операционного риска, анализ стандартов качества банка - оригинатора</vt:lpstr>
      <vt:lpstr>Рыночный риск ИЦБ – дюрация, доходность, прогноз денежных потоков</vt:lpstr>
      <vt:lpstr>Параметры, необходимые для прогноза будущих денежных потоков</vt:lpstr>
      <vt:lpstr>Калькулятор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Отчет о финансовых результатах за IV квартал 2015</dc:title>
  <dc:creator>1</dc:creator>
  <cp:lastModifiedBy>Марина Мялькина</cp:lastModifiedBy>
  <cp:revision>199</cp:revision>
  <cp:lastPrinted>2016-01-25T10:42:40Z</cp:lastPrinted>
  <dcterms:created xsi:type="dcterms:W3CDTF">2015-12-21T14:11:21Z</dcterms:created>
  <dcterms:modified xsi:type="dcterms:W3CDTF">2016-03-16T09:54:23Z</dcterms:modified>
</cp:coreProperties>
</file>